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123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2517775"/>
          </a:xfrm>
        </p:spPr>
        <p:txBody>
          <a:bodyPr/>
          <a:lstStyle/>
          <a:p>
            <a:r>
              <a:rPr lang="en-US"/>
              <a:t>Click to edit Master title style</a:t>
            </a:r>
            <a:endParaRPr lang="en-US" dirty="0"/>
          </a:p>
        </p:txBody>
      </p:sp>
      <p:sp>
        <p:nvSpPr>
          <p:cNvPr id="4" name="Rectangle 4"/>
          <p:cNvSpPr>
            <a:spLocks noGrp="1" noChangeArrowheads="1"/>
          </p:cNvSpPr>
          <p:nvPr>
            <p:ph type="dt" sz="half" idx="10"/>
          </p:nvPr>
        </p:nvSpPr>
        <p:spPr>
          <a:ln/>
        </p:spPr>
        <p:txBody>
          <a:bodyPr/>
          <a:lstStyle>
            <a:lvl1pPr>
              <a:defRPr/>
            </a:lvl1pPr>
          </a:lstStyle>
          <a:p>
            <a:fld id="{1865BDA6-2284-4DEF-B2A3-7DB6DEEB0367}" type="datetimeFigureOut">
              <a:rPr lang="en-US" smtClean="0"/>
              <a:t>2/24/2022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Slide Number Placeholder 3"/>
          <p:cNvSpPr>
            <a:spLocks noGrp="1"/>
          </p:cNvSpPr>
          <p:nvPr>
            <p:ph type="sldNum" sz="quarter" idx="12"/>
          </p:nvPr>
        </p:nvSpPr>
        <p:spPr>
          <a:ln/>
        </p:spPr>
        <p:txBody>
          <a:bodyPr/>
          <a:lstStyle>
            <a:lvl1pPr>
              <a:defRPr/>
            </a:lvl1pPr>
          </a:lstStyle>
          <a:p>
            <a:fld id="{9417E11D-4D0C-48C0-93D4-965230B5E8FB}" type="slidenum">
              <a:rPr lang="en-US" smtClean="0"/>
              <a:t>‹#›</a:t>
            </a:fld>
            <a:endParaRPr lang="en-US"/>
          </a:p>
        </p:txBody>
      </p:sp>
    </p:spTree>
    <p:extLst>
      <p:ext uri="{BB962C8B-B14F-4D97-AF65-F5344CB8AC3E}">
        <p14:creationId xmlns:p14="http://schemas.microsoft.com/office/powerpoint/2010/main" val="2463763333"/>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14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Rectangle 4"/>
          <p:cNvSpPr>
            <a:spLocks noGrp="1" noChangeArrowheads="1"/>
          </p:cNvSpPr>
          <p:nvPr>
            <p:ph type="dt" sz="half" idx="10"/>
          </p:nvPr>
        </p:nvSpPr>
        <p:spPr>
          <a:ln/>
        </p:spPr>
        <p:txBody>
          <a:bodyPr/>
          <a:lstStyle>
            <a:lvl1pPr>
              <a:defRPr/>
            </a:lvl1pPr>
          </a:lstStyle>
          <a:p>
            <a:fld id="{1865BDA6-2284-4DEF-B2A3-7DB6DEEB0367}" type="datetimeFigureOut">
              <a:rPr lang="en-US" smtClean="0"/>
              <a:t>2/24/2022</a:t>
            </a:fld>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Slide Number Placeholder 3"/>
          <p:cNvSpPr>
            <a:spLocks noGrp="1"/>
          </p:cNvSpPr>
          <p:nvPr>
            <p:ph type="sldNum" sz="quarter" idx="12"/>
          </p:nvPr>
        </p:nvSpPr>
        <p:spPr>
          <a:ln/>
        </p:spPr>
        <p:txBody>
          <a:bodyPr/>
          <a:lstStyle>
            <a:lvl1pPr>
              <a:defRPr/>
            </a:lvl1pPr>
          </a:lstStyle>
          <a:p>
            <a:fld id="{9417E11D-4D0C-48C0-93D4-965230B5E8FB}" type="slidenum">
              <a:rPr lang="en-US" smtClean="0"/>
              <a:t>‹#›</a:t>
            </a:fld>
            <a:endParaRPr lang="en-US"/>
          </a:p>
        </p:txBody>
      </p:sp>
    </p:spTree>
    <p:extLst>
      <p:ext uri="{BB962C8B-B14F-4D97-AF65-F5344CB8AC3E}">
        <p14:creationId xmlns:p14="http://schemas.microsoft.com/office/powerpoint/2010/main" val="3489589013"/>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fld id="{1865BDA6-2284-4DEF-B2A3-7DB6DEEB0367}" type="datetimeFigureOut">
              <a:rPr lang="en-US" smtClean="0"/>
              <a:t>2/24/2022</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Slide Number Placeholder 3"/>
          <p:cNvSpPr>
            <a:spLocks noGrp="1"/>
          </p:cNvSpPr>
          <p:nvPr>
            <p:ph type="sldNum" sz="quarter" idx="12"/>
          </p:nvPr>
        </p:nvSpPr>
        <p:spPr>
          <a:ln/>
        </p:spPr>
        <p:txBody>
          <a:bodyPr/>
          <a:lstStyle>
            <a:lvl1pPr>
              <a:defRPr/>
            </a:lvl1pPr>
          </a:lstStyle>
          <a:p>
            <a:fld id="{9417E11D-4D0C-48C0-93D4-965230B5E8FB}" type="slidenum">
              <a:rPr lang="en-US" smtClean="0"/>
              <a:t>‹#›</a:t>
            </a:fld>
            <a:endParaRPr lang="en-US"/>
          </a:p>
        </p:txBody>
      </p:sp>
    </p:spTree>
    <p:extLst>
      <p:ext uri="{BB962C8B-B14F-4D97-AF65-F5344CB8AC3E}">
        <p14:creationId xmlns:p14="http://schemas.microsoft.com/office/powerpoint/2010/main" val="621648853"/>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mtClean="0"/>
            </a:lvl1pPr>
          </a:lstStyle>
          <a:p>
            <a:fld id="{1865BDA6-2284-4DEF-B2A3-7DB6DEEB0367}" type="datetimeFigureOut">
              <a:rPr lang="en-US" smtClean="0"/>
              <a:t>2/24/2022</a:t>
            </a:fld>
            <a:endParaRPr lang="en-US"/>
          </a:p>
        </p:txBody>
      </p:sp>
      <p:sp>
        <p:nvSpPr>
          <p:cNvPr id="3" name="Rectangle 5"/>
          <p:cNvSpPr>
            <a:spLocks noGrp="1" noChangeArrowheads="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a:xfrm>
            <a:off x="6934200" y="6245225"/>
            <a:ext cx="2133600" cy="476250"/>
          </a:xfrm>
        </p:spPr>
        <p:txBody>
          <a:bodyPr/>
          <a:lstStyle>
            <a:lvl1pPr>
              <a:defRPr/>
            </a:lvl1pPr>
          </a:lstStyle>
          <a:p>
            <a:fld id="{9417E11D-4D0C-48C0-93D4-965230B5E8FB}" type="slidenum">
              <a:rPr lang="en-US" smtClean="0"/>
              <a:t>‹#›</a:t>
            </a:fld>
            <a:endParaRPr lang="en-US"/>
          </a:p>
        </p:txBody>
      </p:sp>
    </p:spTree>
    <p:extLst>
      <p:ext uri="{BB962C8B-B14F-4D97-AF65-F5344CB8AC3E}">
        <p14:creationId xmlns:p14="http://schemas.microsoft.com/office/powerpoint/2010/main" val="2646957629"/>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865BDA6-2284-4DEF-B2A3-7DB6DEEB0367}" type="datetimeFigureOut">
              <a:rPr lang="en-US" smtClean="0"/>
              <a:t>2/24/2022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Slide Number Placeholder 3"/>
          <p:cNvSpPr>
            <a:spLocks noGrp="1"/>
          </p:cNvSpPr>
          <p:nvPr>
            <p:ph type="sldNum" sz="quarter" idx="12"/>
          </p:nvPr>
        </p:nvSpPr>
        <p:spPr>
          <a:ln/>
        </p:spPr>
        <p:txBody>
          <a:bodyPr/>
          <a:lstStyle>
            <a:lvl1pPr>
              <a:defRPr/>
            </a:lvl1pPr>
          </a:lstStyle>
          <a:p>
            <a:fld id="{9417E11D-4D0C-48C0-93D4-965230B5E8FB}" type="slidenum">
              <a:rPr lang="en-US" smtClean="0"/>
              <a:t>‹#›</a:t>
            </a:fld>
            <a:endParaRPr lang="en-US"/>
          </a:p>
        </p:txBody>
      </p:sp>
    </p:spTree>
    <p:extLst>
      <p:ext uri="{BB962C8B-B14F-4D97-AF65-F5344CB8AC3E}">
        <p14:creationId xmlns:p14="http://schemas.microsoft.com/office/powerpoint/2010/main" val="2327910016"/>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865BDA6-2284-4DEF-B2A3-7DB6DEEB0367}" type="datetimeFigureOut">
              <a:rPr lang="en-US" smtClean="0"/>
              <a:t>2/24/2022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Slide Number Placeholder 3"/>
          <p:cNvSpPr>
            <a:spLocks noGrp="1"/>
          </p:cNvSpPr>
          <p:nvPr>
            <p:ph type="sldNum" sz="quarter" idx="12"/>
          </p:nvPr>
        </p:nvSpPr>
        <p:spPr>
          <a:ln/>
        </p:spPr>
        <p:txBody>
          <a:bodyPr/>
          <a:lstStyle>
            <a:lvl1pPr>
              <a:defRPr/>
            </a:lvl1pPr>
          </a:lstStyle>
          <a:p>
            <a:fld id="{9417E11D-4D0C-48C0-93D4-965230B5E8FB}" type="slidenum">
              <a:rPr lang="en-US" smtClean="0"/>
              <a:t>‹#›</a:t>
            </a:fld>
            <a:endParaRPr lang="en-US"/>
          </a:p>
        </p:txBody>
      </p:sp>
    </p:spTree>
    <p:extLst>
      <p:ext uri="{BB962C8B-B14F-4D97-AF65-F5344CB8AC3E}">
        <p14:creationId xmlns:p14="http://schemas.microsoft.com/office/powerpoint/2010/main" val="2738864976"/>
      </p:ext>
    </p:extLst>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fld id="{1865BDA6-2284-4DEF-B2A3-7DB6DEEB0367}" type="datetimeFigureOut">
              <a:rPr lang="en-US" smtClean="0"/>
              <a:t>2/24/2022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Slide Number Placeholder 3"/>
          <p:cNvSpPr>
            <a:spLocks noGrp="1"/>
          </p:cNvSpPr>
          <p:nvPr>
            <p:ph type="sldNum" sz="quarter" idx="12"/>
          </p:nvPr>
        </p:nvSpPr>
        <p:spPr>
          <a:ln/>
        </p:spPr>
        <p:txBody>
          <a:bodyPr/>
          <a:lstStyle>
            <a:lvl1pPr>
              <a:defRPr/>
            </a:lvl1pPr>
          </a:lstStyle>
          <a:p>
            <a:fld id="{9417E11D-4D0C-48C0-93D4-965230B5E8FB}" type="slidenum">
              <a:rPr lang="en-US" smtClean="0"/>
              <a:t>‹#›</a:t>
            </a:fld>
            <a:endParaRPr lang="en-US"/>
          </a:p>
        </p:txBody>
      </p:sp>
    </p:spTree>
    <p:extLst>
      <p:ext uri="{BB962C8B-B14F-4D97-AF65-F5344CB8AC3E}">
        <p14:creationId xmlns:p14="http://schemas.microsoft.com/office/powerpoint/2010/main" val="3404731402"/>
      </p:ext>
    </p:extLst>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04800"/>
            <a:ext cx="20574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04800"/>
            <a:ext cx="6019800" cy="5410200"/>
          </a:xfrm>
        </p:spPr>
        <p:txBody>
          <a:bodyPr vert="eaVert"/>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fld id="{1865BDA6-2284-4DEF-B2A3-7DB6DEEB0367}" type="datetimeFigureOut">
              <a:rPr lang="en-US" smtClean="0"/>
              <a:t>2/24/2022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Slide Number Placeholder 3"/>
          <p:cNvSpPr>
            <a:spLocks noGrp="1"/>
          </p:cNvSpPr>
          <p:nvPr>
            <p:ph type="sldNum" sz="quarter" idx="12"/>
          </p:nvPr>
        </p:nvSpPr>
        <p:spPr>
          <a:ln/>
        </p:spPr>
        <p:txBody>
          <a:bodyPr/>
          <a:lstStyle>
            <a:lvl1pPr>
              <a:defRPr/>
            </a:lvl1pPr>
          </a:lstStyle>
          <a:p>
            <a:fld id="{9417E11D-4D0C-48C0-93D4-965230B5E8FB}" type="slidenum">
              <a:rPr lang="en-US" smtClean="0"/>
              <a:t>‹#›</a:t>
            </a:fld>
            <a:endParaRPr lang="en-US"/>
          </a:p>
        </p:txBody>
      </p:sp>
    </p:spTree>
    <p:extLst>
      <p:ext uri="{BB962C8B-B14F-4D97-AF65-F5344CB8AC3E}">
        <p14:creationId xmlns:p14="http://schemas.microsoft.com/office/powerpoint/2010/main" val="2979588430"/>
      </p:ext>
    </p:extLst>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39763"/>
          </a:xfrm>
        </p:spPr>
        <p:txBody>
          <a:bodyPr/>
          <a:lstStyle/>
          <a:p>
            <a:r>
              <a:rPr lang="en-US"/>
              <a:t>Click to edit Master title style</a:t>
            </a:r>
          </a:p>
        </p:txBody>
      </p:sp>
      <p:sp>
        <p:nvSpPr>
          <p:cNvPr id="3" name="Content Placeholder 2"/>
          <p:cNvSpPr>
            <a:spLocks noGrp="1"/>
          </p:cNvSpPr>
          <p:nvPr>
            <p:ph idx="1"/>
          </p:nvPr>
        </p:nvSpPr>
        <p:spPr>
          <a:xfrm>
            <a:off x="457200" y="1068388"/>
            <a:ext cx="8229600" cy="4646612"/>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fld id="{1865BDA6-2284-4DEF-B2A3-7DB6DEEB0367}" type="datetimeFigureOut">
              <a:rPr lang="en-US" smtClean="0"/>
              <a:t>2/24/2022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Slide Number Placeholder 3"/>
          <p:cNvSpPr>
            <a:spLocks noGrp="1"/>
          </p:cNvSpPr>
          <p:nvPr>
            <p:ph type="sldNum" sz="quarter" idx="12"/>
          </p:nvPr>
        </p:nvSpPr>
        <p:spPr>
          <a:ln/>
        </p:spPr>
        <p:txBody>
          <a:bodyPr/>
          <a:lstStyle>
            <a:lvl1pPr>
              <a:defRPr/>
            </a:lvl1pPr>
          </a:lstStyle>
          <a:p>
            <a:fld id="{9417E11D-4D0C-48C0-93D4-965230B5E8FB}" type="slidenum">
              <a:rPr lang="en-US" smtClean="0"/>
              <a:t>‹#›</a:t>
            </a:fld>
            <a:endParaRPr lang="en-US"/>
          </a:p>
        </p:txBody>
      </p:sp>
    </p:spTree>
    <p:extLst>
      <p:ext uri="{BB962C8B-B14F-4D97-AF65-F5344CB8AC3E}">
        <p14:creationId xmlns:p14="http://schemas.microsoft.com/office/powerpoint/2010/main" val="1060081881"/>
      </p:ext>
    </p:extLst>
  </p:cSld>
  <p:clrMapOvr>
    <a:masterClrMapping/>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fld id="{1865BDA6-2284-4DEF-B2A3-7DB6DEEB0367}" type="datetimeFigureOut">
              <a:rPr lang="en-US" smtClean="0"/>
              <a:t>2/24/2022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Slide Number Placeholder 3"/>
          <p:cNvSpPr>
            <a:spLocks noGrp="1"/>
          </p:cNvSpPr>
          <p:nvPr>
            <p:ph type="sldNum" sz="quarter" idx="12"/>
          </p:nvPr>
        </p:nvSpPr>
        <p:spPr>
          <a:ln/>
        </p:spPr>
        <p:txBody>
          <a:bodyPr/>
          <a:lstStyle>
            <a:lvl1pPr>
              <a:defRPr/>
            </a:lvl1pPr>
          </a:lstStyle>
          <a:p>
            <a:fld id="{9417E11D-4D0C-48C0-93D4-965230B5E8FB}" type="slidenum">
              <a:rPr lang="en-US" smtClean="0"/>
              <a:t>‹#›</a:t>
            </a:fld>
            <a:endParaRPr lang="en-US"/>
          </a:p>
        </p:txBody>
      </p:sp>
    </p:spTree>
    <p:extLst>
      <p:ext uri="{BB962C8B-B14F-4D97-AF65-F5344CB8AC3E}">
        <p14:creationId xmlns:p14="http://schemas.microsoft.com/office/powerpoint/2010/main" val="4043168147"/>
      </p:ext>
    </p:extLst>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865BDA6-2284-4DEF-B2A3-7DB6DEEB0367}" type="datetimeFigureOut">
              <a:rPr lang="en-US" smtClean="0"/>
              <a:t>2/24/2022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17E11D-4D0C-48C0-93D4-965230B5E8FB}" type="slidenum">
              <a:rPr lang="en-US" smtClean="0"/>
              <a:t>‹#›</a:t>
            </a:fld>
            <a:endParaRPr lang="en-US"/>
          </a:p>
        </p:txBody>
      </p:sp>
    </p:spTree>
    <p:extLst>
      <p:ext uri="{BB962C8B-B14F-4D97-AF65-F5344CB8AC3E}">
        <p14:creationId xmlns:p14="http://schemas.microsoft.com/office/powerpoint/2010/main" val="123449989"/>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marL="0">
              <a:defRPr sz="2800" b="0"/>
            </a:lvl1pPr>
            <a:lvl2pPr>
              <a:defRPr sz="2800" b="0"/>
            </a:lvl2pPr>
            <a:lvl3pPr>
              <a:defRPr sz="2800" b="0"/>
            </a:lvl3pPr>
            <a:lvl4pPr marL="1371600" indent="-342900">
              <a:buSzPct val="75000"/>
              <a:buFont typeface="Wingdings" panose="05000000000000000000" pitchFamily="2" charset="2"/>
              <a:buChar char="§"/>
              <a:defRPr sz="2800" b="0"/>
            </a:lvl4pPr>
            <a:lvl5pPr>
              <a:defRPr sz="28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10"/>
          </p:nvPr>
        </p:nvSpPr>
        <p:spPr/>
        <p:txBody>
          <a:bodyPr/>
          <a:lstStyle>
            <a:lvl1pPr>
              <a:defRPr/>
            </a:lvl1pPr>
          </a:lstStyle>
          <a:p>
            <a:endParaRPr lang="en-US"/>
          </a:p>
        </p:txBody>
      </p:sp>
      <p:sp>
        <p:nvSpPr>
          <p:cNvPr id="5" name="Slide Number Placeholder 3"/>
          <p:cNvSpPr>
            <a:spLocks noGrp="1"/>
          </p:cNvSpPr>
          <p:nvPr>
            <p:ph type="sldNum" sz="quarter" idx="12"/>
          </p:nvPr>
        </p:nvSpPr>
        <p:spPr>
          <a:xfrm>
            <a:off x="6553200" y="6245225"/>
            <a:ext cx="2133600" cy="476250"/>
          </a:xfrm>
          <a:ln/>
        </p:spPr>
        <p:txBody>
          <a:bodyPr/>
          <a:lstStyle>
            <a:lvl1pPr>
              <a:defRPr/>
            </a:lvl1pPr>
          </a:lstStyle>
          <a:p>
            <a:fld id="{9417E11D-4D0C-48C0-93D4-965230B5E8FB}" type="slidenum">
              <a:rPr lang="en-US" smtClean="0"/>
              <a:t>‹#›</a:t>
            </a:fld>
            <a:endParaRPr lang="en-US"/>
          </a:p>
        </p:txBody>
      </p:sp>
    </p:spTree>
    <p:extLst>
      <p:ext uri="{BB962C8B-B14F-4D97-AF65-F5344CB8AC3E}">
        <p14:creationId xmlns:p14="http://schemas.microsoft.com/office/powerpoint/2010/main" val="4105054198"/>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1865BDA6-2284-4DEF-B2A3-7DB6DEEB0367}" type="datetimeFigureOut">
              <a:rPr lang="en-US" smtClean="0"/>
              <a:t>2/24/2022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Slide Number Placeholder 3"/>
          <p:cNvSpPr>
            <a:spLocks noGrp="1"/>
          </p:cNvSpPr>
          <p:nvPr>
            <p:ph type="sldNum" sz="quarter" idx="12"/>
          </p:nvPr>
        </p:nvSpPr>
        <p:spPr>
          <a:ln/>
        </p:spPr>
        <p:txBody>
          <a:bodyPr/>
          <a:lstStyle>
            <a:lvl1pPr>
              <a:defRPr/>
            </a:lvl1pPr>
          </a:lstStyle>
          <a:p>
            <a:fld id="{9417E11D-4D0C-48C0-93D4-965230B5E8FB}" type="slidenum">
              <a:rPr lang="en-US" smtClean="0"/>
              <a:t>‹#›</a:t>
            </a:fld>
            <a:endParaRPr lang="en-US"/>
          </a:p>
        </p:txBody>
      </p:sp>
    </p:spTree>
    <p:extLst>
      <p:ext uri="{BB962C8B-B14F-4D97-AF65-F5344CB8AC3E}">
        <p14:creationId xmlns:p14="http://schemas.microsoft.com/office/powerpoint/2010/main" val="2539929249"/>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lumn (Pic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Rectangle 4"/>
          <p:cNvSpPr>
            <a:spLocks noGrp="1" noChangeArrowheads="1"/>
          </p:cNvSpPr>
          <p:nvPr>
            <p:ph type="dt" sz="half" idx="10"/>
          </p:nvPr>
        </p:nvSpPr>
        <p:spPr>
          <a:ln/>
        </p:spPr>
        <p:txBody>
          <a:bodyPr/>
          <a:lstStyle>
            <a:lvl1pPr>
              <a:defRPr/>
            </a:lvl1pPr>
          </a:lstStyle>
          <a:p>
            <a:fld id="{1865BDA6-2284-4DEF-B2A3-7DB6DEEB0367}" type="datetimeFigureOut">
              <a:rPr lang="en-US" smtClean="0"/>
              <a:t>2/24/2022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Slide Number Placeholder 3"/>
          <p:cNvSpPr>
            <a:spLocks noGrp="1"/>
          </p:cNvSpPr>
          <p:nvPr>
            <p:ph type="sldNum" sz="quarter" idx="12"/>
          </p:nvPr>
        </p:nvSpPr>
        <p:spPr>
          <a:ln/>
        </p:spPr>
        <p:txBody>
          <a:bodyPr/>
          <a:lstStyle>
            <a:lvl1pPr>
              <a:defRPr/>
            </a:lvl1pPr>
          </a:lstStyle>
          <a:p>
            <a:fld id="{9417E11D-4D0C-48C0-93D4-965230B5E8FB}" type="slidenum">
              <a:rPr lang="en-US" smtClean="0"/>
              <a:t>‹#›</a:t>
            </a:fld>
            <a:endParaRPr lang="en-US"/>
          </a:p>
        </p:txBody>
      </p:sp>
      <p:sp>
        <p:nvSpPr>
          <p:cNvPr id="4" name="Content Placeholder 3"/>
          <p:cNvSpPr>
            <a:spLocks noGrp="1"/>
          </p:cNvSpPr>
          <p:nvPr>
            <p:ph sz="quarter" idx="13"/>
          </p:nvPr>
        </p:nvSpPr>
        <p:spPr>
          <a:xfrm>
            <a:off x="457200" y="1153077"/>
            <a:ext cx="4114800" cy="449262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quarter" idx="14"/>
          </p:nvPr>
        </p:nvSpPr>
        <p:spPr>
          <a:xfrm>
            <a:off x="4572001" y="1153077"/>
            <a:ext cx="4114800" cy="449262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0624296"/>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lumn (Pic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Rectangle 4"/>
          <p:cNvSpPr>
            <a:spLocks noGrp="1" noChangeArrowheads="1"/>
          </p:cNvSpPr>
          <p:nvPr>
            <p:ph type="dt" sz="half" idx="10"/>
          </p:nvPr>
        </p:nvSpPr>
        <p:spPr>
          <a:ln/>
        </p:spPr>
        <p:txBody>
          <a:bodyPr/>
          <a:lstStyle>
            <a:lvl1pPr>
              <a:defRPr/>
            </a:lvl1pPr>
          </a:lstStyle>
          <a:p>
            <a:fld id="{1865BDA6-2284-4DEF-B2A3-7DB6DEEB0367}" type="datetimeFigureOut">
              <a:rPr lang="en-US" smtClean="0"/>
              <a:t>2/24/2022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Slide Number Placeholder 3"/>
          <p:cNvSpPr>
            <a:spLocks noGrp="1"/>
          </p:cNvSpPr>
          <p:nvPr>
            <p:ph type="sldNum" sz="quarter" idx="12"/>
          </p:nvPr>
        </p:nvSpPr>
        <p:spPr>
          <a:ln/>
        </p:spPr>
        <p:txBody>
          <a:bodyPr/>
          <a:lstStyle>
            <a:lvl1pPr>
              <a:defRPr/>
            </a:lvl1pPr>
          </a:lstStyle>
          <a:p>
            <a:fld id="{9417E11D-4D0C-48C0-93D4-965230B5E8FB}" type="slidenum">
              <a:rPr lang="en-US" smtClean="0"/>
              <a:t>‹#›</a:t>
            </a:fld>
            <a:endParaRPr lang="en-US"/>
          </a:p>
        </p:txBody>
      </p:sp>
      <p:sp>
        <p:nvSpPr>
          <p:cNvPr id="9" name="Content Placeholder 3"/>
          <p:cNvSpPr>
            <a:spLocks noGrp="1"/>
          </p:cNvSpPr>
          <p:nvPr>
            <p:ph sz="quarter" idx="13"/>
          </p:nvPr>
        </p:nvSpPr>
        <p:spPr>
          <a:xfrm>
            <a:off x="457200" y="1153077"/>
            <a:ext cx="4114800" cy="456192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quarter" idx="14"/>
          </p:nvPr>
        </p:nvSpPr>
        <p:spPr>
          <a:xfrm>
            <a:off x="4572001" y="1153077"/>
            <a:ext cx="4114800" cy="456192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35688348"/>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One Column: Image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Rectangle 4"/>
          <p:cNvSpPr>
            <a:spLocks noGrp="1" noChangeArrowheads="1"/>
          </p:cNvSpPr>
          <p:nvPr>
            <p:ph type="dt" sz="half" idx="10"/>
          </p:nvPr>
        </p:nvSpPr>
        <p:spPr>
          <a:ln/>
        </p:spPr>
        <p:txBody>
          <a:bodyPr/>
          <a:lstStyle>
            <a:lvl1pPr>
              <a:defRPr/>
            </a:lvl1pPr>
          </a:lstStyle>
          <a:p>
            <a:fld id="{1865BDA6-2284-4DEF-B2A3-7DB6DEEB0367}" type="datetimeFigureOut">
              <a:rPr lang="en-US" smtClean="0"/>
              <a:t>2/24/2022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Slide Number Placeholder 3"/>
          <p:cNvSpPr>
            <a:spLocks noGrp="1"/>
          </p:cNvSpPr>
          <p:nvPr>
            <p:ph type="sldNum" sz="quarter" idx="12"/>
          </p:nvPr>
        </p:nvSpPr>
        <p:spPr>
          <a:ln/>
        </p:spPr>
        <p:txBody>
          <a:bodyPr/>
          <a:lstStyle>
            <a:lvl1pPr>
              <a:defRPr/>
            </a:lvl1pPr>
          </a:lstStyle>
          <a:p>
            <a:fld id="{9417E11D-4D0C-48C0-93D4-965230B5E8FB}" type="slidenum">
              <a:rPr lang="en-US" smtClean="0"/>
              <a:t>‹#›</a:t>
            </a:fld>
            <a:endParaRPr lang="en-US"/>
          </a:p>
        </p:txBody>
      </p:sp>
      <p:sp>
        <p:nvSpPr>
          <p:cNvPr id="9" name="Content Placeholder 3"/>
          <p:cNvSpPr>
            <a:spLocks noGrp="1"/>
          </p:cNvSpPr>
          <p:nvPr>
            <p:ph sz="quarter" idx="13"/>
          </p:nvPr>
        </p:nvSpPr>
        <p:spPr>
          <a:xfrm>
            <a:off x="457200" y="1153078"/>
            <a:ext cx="8229600" cy="22759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quarter" idx="14"/>
          </p:nvPr>
        </p:nvSpPr>
        <p:spPr>
          <a:xfrm>
            <a:off x="457201" y="3472070"/>
            <a:ext cx="8229600" cy="223285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50108477"/>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One Column TopBottom Top Sma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Rectangle 4"/>
          <p:cNvSpPr>
            <a:spLocks noGrp="1" noChangeArrowheads="1"/>
          </p:cNvSpPr>
          <p:nvPr>
            <p:ph type="dt" sz="half" idx="10"/>
          </p:nvPr>
        </p:nvSpPr>
        <p:spPr>
          <a:ln/>
        </p:spPr>
        <p:txBody>
          <a:bodyPr/>
          <a:lstStyle>
            <a:lvl1pPr>
              <a:defRPr/>
            </a:lvl1pPr>
          </a:lstStyle>
          <a:p>
            <a:fld id="{1865BDA6-2284-4DEF-B2A3-7DB6DEEB0367}" type="datetimeFigureOut">
              <a:rPr lang="en-US" smtClean="0"/>
              <a:t>2/24/2022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Slide Number Placeholder 3"/>
          <p:cNvSpPr>
            <a:spLocks noGrp="1"/>
          </p:cNvSpPr>
          <p:nvPr>
            <p:ph type="sldNum" sz="quarter" idx="12"/>
          </p:nvPr>
        </p:nvSpPr>
        <p:spPr>
          <a:ln/>
        </p:spPr>
        <p:txBody>
          <a:bodyPr/>
          <a:lstStyle>
            <a:lvl1pPr>
              <a:defRPr/>
            </a:lvl1pPr>
          </a:lstStyle>
          <a:p>
            <a:fld id="{9417E11D-4D0C-48C0-93D4-965230B5E8FB}" type="slidenum">
              <a:rPr lang="en-US" smtClean="0"/>
              <a:t>‹#›</a:t>
            </a:fld>
            <a:endParaRPr lang="en-US"/>
          </a:p>
        </p:txBody>
      </p:sp>
      <p:sp>
        <p:nvSpPr>
          <p:cNvPr id="9" name="Content Placeholder 3"/>
          <p:cNvSpPr>
            <a:spLocks noGrp="1"/>
          </p:cNvSpPr>
          <p:nvPr>
            <p:ph sz="quarter" idx="13"/>
          </p:nvPr>
        </p:nvSpPr>
        <p:spPr>
          <a:xfrm>
            <a:off x="457200" y="1153078"/>
            <a:ext cx="8229600" cy="88275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quarter" idx="14"/>
          </p:nvPr>
        </p:nvSpPr>
        <p:spPr>
          <a:xfrm>
            <a:off x="457201" y="2057400"/>
            <a:ext cx="8229600" cy="36475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88442322"/>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wo Column Small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Rectangle 4"/>
          <p:cNvSpPr>
            <a:spLocks noGrp="1" noChangeArrowheads="1"/>
          </p:cNvSpPr>
          <p:nvPr>
            <p:ph type="dt" sz="half" idx="10"/>
          </p:nvPr>
        </p:nvSpPr>
        <p:spPr>
          <a:ln/>
        </p:spPr>
        <p:txBody>
          <a:bodyPr/>
          <a:lstStyle>
            <a:lvl1pPr>
              <a:defRPr/>
            </a:lvl1pPr>
          </a:lstStyle>
          <a:p>
            <a:fld id="{1865BDA6-2284-4DEF-B2A3-7DB6DEEB0367}" type="datetimeFigureOut">
              <a:rPr lang="en-US" smtClean="0"/>
              <a:t>2/24/2022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Slide Number Placeholder 3"/>
          <p:cNvSpPr>
            <a:spLocks noGrp="1"/>
          </p:cNvSpPr>
          <p:nvPr>
            <p:ph type="sldNum" sz="quarter" idx="12"/>
          </p:nvPr>
        </p:nvSpPr>
        <p:spPr>
          <a:ln/>
        </p:spPr>
        <p:txBody>
          <a:bodyPr/>
          <a:lstStyle>
            <a:lvl1pPr>
              <a:defRPr/>
            </a:lvl1pPr>
          </a:lstStyle>
          <a:p>
            <a:fld id="{9417E11D-4D0C-48C0-93D4-965230B5E8FB}" type="slidenum">
              <a:rPr lang="en-US" smtClean="0"/>
              <a:t>‹#›</a:t>
            </a:fld>
            <a:endParaRPr lang="en-US"/>
          </a:p>
        </p:txBody>
      </p:sp>
      <p:sp>
        <p:nvSpPr>
          <p:cNvPr id="4" name="Content Placeholder 3"/>
          <p:cNvSpPr>
            <a:spLocks noGrp="1"/>
          </p:cNvSpPr>
          <p:nvPr>
            <p:ph sz="quarter" idx="13"/>
          </p:nvPr>
        </p:nvSpPr>
        <p:spPr>
          <a:xfrm>
            <a:off x="457201" y="1153077"/>
            <a:ext cx="1371600" cy="456192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quarter" idx="14"/>
          </p:nvPr>
        </p:nvSpPr>
        <p:spPr>
          <a:xfrm>
            <a:off x="1905001" y="1153077"/>
            <a:ext cx="6781800" cy="456192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98446088"/>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Two Column Small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Rectangle 4"/>
          <p:cNvSpPr>
            <a:spLocks noGrp="1" noChangeArrowheads="1"/>
          </p:cNvSpPr>
          <p:nvPr>
            <p:ph type="dt" sz="half" idx="10"/>
          </p:nvPr>
        </p:nvSpPr>
        <p:spPr>
          <a:ln/>
        </p:spPr>
        <p:txBody>
          <a:bodyPr/>
          <a:lstStyle>
            <a:lvl1pPr>
              <a:defRPr/>
            </a:lvl1pPr>
          </a:lstStyle>
          <a:p>
            <a:fld id="{1865BDA6-2284-4DEF-B2A3-7DB6DEEB0367}" type="datetimeFigureOut">
              <a:rPr lang="en-US" smtClean="0"/>
              <a:t>2/24/2022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Slide Number Placeholder 3"/>
          <p:cNvSpPr>
            <a:spLocks noGrp="1"/>
          </p:cNvSpPr>
          <p:nvPr>
            <p:ph type="sldNum" sz="quarter" idx="12"/>
          </p:nvPr>
        </p:nvSpPr>
        <p:spPr>
          <a:ln/>
        </p:spPr>
        <p:txBody>
          <a:bodyPr/>
          <a:lstStyle>
            <a:lvl1pPr>
              <a:defRPr/>
            </a:lvl1pPr>
          </a:lstStyle>
          <a:p>
            <a:fld id="{9417E11D-4D0C-48C0-93D4-965230B5E8FB}" type="slidenum">
              <a:rPr lang="en-US" smtClean="0"/>
              <a:t>‹#›</a:t>
            </a:fld>
            <a:endParaRPr lang="en-US"/>
          </a:p>
        </p:txBody>
      </p:sp>
      <p:sp>
        <p:nvSpPr>
          <p:cNvPr id="4" name="Content Placeholder 3"/>
          <p:cNvSpPr>
            <a:spLocks noGrp="1"/>
          </p:cNvSpPr>
          <p:nvPr>
            <p:ph sz="quarter" idx="13"/>
          </p:nvPr>
        </p:nvSpPr>
        <p:spPr>
          <a:xfrm>
            <a:off x="457201" y="1153078"/>
            <a:ext cx="5943598" cy="455184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quarter" idx="14"/>
          </p:nvPr>
        </p:nvSpPr>
        <p:spPr>
          <a:xfrm>
            <a:off x="6400799" y="1153077"/>
            <a:ext cx="2286001" cy="455184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75090676"/>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FEMA Visual Templat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198437"/>
            <a:ext cx="8229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Rectangle 3"/>
          <p:cNvSpPr>
            <a:spLocks noGrp="1" noChangeArrowheads="1"/>
          </p:cNvSpPr>
          <p:nvPr>
            <p:ph type="body" idx="1"/>
          </p:nvPr>
        </p:nvSpPr>
        <p:spPr bwMode="auto">
          <a:xfrm>
            <a:off x="457200" y="1068388"/>
            <a:ext cx="8229600" cy="464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b="0" smtClean="0">
                <a:latin typeface="+mn-lt"/>
                <a:cs typeface="+mn-cs"/>
              </a:defRPr>
            </a:lvl1pPr>
          </a:lstStyle>
          <a:p>
            <a:fld id="{1865BDA6-2284-4DEF-B2A3-7DB6DEEB0367}" type="datetimeFigureOut">
              <a:rPr lang="en-US" smtClean="0"/>
              <a:t>2/24/2022</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b="0">
                <a:latin typeface="+mn-lt"/>
                <a:cs typeface="+mn-cs"/>
              </a:defRPr>
            </a:lvl1pPr>
          </a:lstStyle>
          <a:p>
            <a:endParaRPr lang="en-US"/>
          </a:p>
        </p:txBody>
      </p:sp>
      <p:cxnSp>
        <p:nvCxnSpPr>
          <p:cNvPr id="8" name="Straight Connector 7"/>
          <p:cNvCxnSpPr/>
          <p:nvPr/>
        </p:nvCxnSpPr>
        <p:spPr>
          <a:xfrm>
            <a:off x="457200" y="990600"/>
            <a:ext cx="8077200" cy="15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Slide Number Placeholder 3"/>
          <p:cNvSpPr>
            <a:spLocks noGrp="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600" b="0" i="0" baseline="0" smtClean="0">
                <a:solidFill>
                  <a:srgbClr val="F4F8FE"/>
                </a:solidFill>
                <a:latin typeface="+mn-lt"/>
                <a:cs typeface="+mn-cs"/>
              </a:defRPr>
            </a:lvl1pPr>
          </a:lstStyle>
          <a:p>
            <a:fld id="{9417E11D-4D0C-48C0-93D4-965230B5E8F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ransition>
    <p:wipe dir="r"/>
  </p:transition>
  <p:txStyles>
    <p:titleStyle>
      <a:lvl1pPr algn="l" rtl="0" eaLnBrk="1" fontAlgn="base" hangingPunct="1">
        <a:spcBef>
          <a:spcPct val="0"/>
        </a:spcBef>
        <a:spcAft>
          <a:spcPct val="0"/>
        </a:spcAft>
        <a:defRPr sz="3800" b="1">
          <a:solidFill>
            <a:srgbClr val="000066"/>
          </a:solidFill>
          <a:latin typeface="+mj-lt"/>
          <a:ea typeface="+mj-ea"/>
          <a:cs typeface="+mj-cs"/>
        </a:defRPr>
      </a:lvl1pPr>
      <a:lvl2pPr algn="l" rtl="0" eaLnBrk="1" fontAlgn="base" hangingPunct="1">
        <a:spcBef>
          <a:spcPct val="0"/>
        </a:spcBef>
        <a:spcAft>
          <a:spcPct val="0"/>
        </a:spcAft>
        <a:defRPr sz="3800" b="1">
          <a:solidFill>
            <a:srgbClr val="000066"/>
          </a:solidFill>
          <a:latin typeface="Times New Roman" pitchFamily="18" charset="0"/>
          <a:cs typeface="Arial" charset="0"/>
        </a:defRPr>
      </a:lvl2pPr>
      <a:lvl3pPr algn="l" rtl="0" eaLnBrk="1" fontAlgn="base" hangingPunct="1">
        <a:spcBef>
          <a:spcPct val="0"/>
        </a:spcBef>
        <a:spcAft>
          <a:spcPct val="0"/>
        </a:spcAft>
        <a:defRPr sz="3800" b="1">
          <a:solidFill>
            <a:srgbClr val="000066"/>
          </a:solidFill>
          <a:latin typeface="Times New Roman" pitchFamily="18" charset="0"/>
          <a:cs typeface="Arial" charset="0"/>
        </a:defRPr>
      </a:lvl3pPr>
      <a:lvl4pPr algn="l" rtl="0" eaLnBrk="1" fontAlgn="base" hangingPunct="1">
        <a:spcBef>
          <a:spcPct val="0"/>
        </a:spcBef>
        <a:spcAft>
          <a:spcPct val="0"/>
        </a:spcAft>
        <a:defRPr sz="3800" b="1">
          <a:solidFill>
            <a:srgbClr val="000066"/>
          </a:solidFill>
          <a:latin typeface="Times New Roman" pitchFamily="18" charset="0"/>
          <a:cs typeface="Arial" charset="0"/>
        </a:defRPr>
      </a:lvl4pPr>
      <a:lvl5pPr algn="l" rtl="0" eaLnBrk="1" fontAlgn="base" hangingPunct="1">
        <a:spcBef>
          <a:spcPct val="0"/>
        </a:spcBef>
        <a:spcAft>
          <a:spcPct val="0"/>
        </a:spcAft>
        <a:defRPr sz="3800" b="1">
          <a:solidFill>
            <a:srgbClr val="000066"/>
          </a:solidFill>
          <a:latin typeface="Times New Roman" pitchFamily="18" charset="0"/>
          <a:cs typeface="Arial" charset="0"/>
        </a:defRPr>
      </a:lvl5pPr>
      <a:lvl6pPr marL="457200" algn="l" rtl="0" eaLnBrk="1" fontAlgn="base" hangingPunct="1">
        <a:spcBef>
          <a:spcPct val="0"/>
        </a:spcBef>
        <a:spcAft>
          <a:spcPct val="0"/>
        </a:spcAft>
        <a:defRPr sz="3800" b="1">
          <a:solidFill>
            <a:srgbClr val="000066"/>
          </a:solidFill>
          <a:latin typeface="Times New Roman" pitchFamily="18" charset="0"/>
          <a:cs typeface="Arial" charset="0"/>
        </a:defRPr>
      </a:lvl6pPr>
      <a:lvl7pPr marL="914400" algn="l" rtl="0" eaLnBrk="1" fontAlgn="base" hangingPunct="1">
        <a:spcBef>
          <a:spcPct val="0"/>
        </a:spcBef>
        <a:spcAft>
          <a:spcPct val="0"/>
        </a:spcAft>
        <a:defRPr sz="3800" b="1">
          <a:solidFill>
            <a:srgbClr val="000066"/>
          </a:solidFill>
          <a:latin typeface="Times New Roman" pitchFamily="18" charset="0"/>
          <a:cs typeface="Arial" charset="0"/>
        </a:defRPr>
      </a:lvl7pPr>
      <a:lvl8pPr marL="1371600" algn="l" rtl="0" eaLnBrk="1" fontAlgn="base" hangingPunct="1">
        <a:spcBef>
          <a:spcPct val="0"/>
        </a:spcBef>
        <a:spcAft>
          <a:spcPct val="0"/>
        </a:spcAft>
        <a:defRPr sz="3800" b="1">
          <a:solidFill>
            <a:srgbClr val="000066"/>
          </a:solidFill>
          <a:latin typeface="Times New Roman" pitchFamily="18" charset="0"/>
          <a:cs typeface="Arial" charset="0"/>
        </a:defRPr>
      </a:lvl8pPr>
      <a:lvl9pPr marL="1828800" algn="l" rtl="0" eaLnBrk="1" fontAlgn="base" hangingPunct="1">
        <a:spcBef>
          <a:spcPct val="0"/>
        </a:spcBef>
        <a:spcAft>
          <a:spcPct val="0"/>
        </a:spcAft>
        <a:defRPr sz="3800" b="1">
          <a:solidFill>
            <a:srgbClr val="000066"/>
          </a:solidFill>
          <a:latin typeface="Times New Roman" pitchFamily="18" charset="0"/>
          <a:cs typeface="Arial" charset="0"/>
        </a:defRPr>
      </a:lvl9pPr>
    </p:titleStyle>
    <p:bodyStyle>
      <a:lvl1pPr marL="0" indent="0" algn="l" rtl="0" eaLnBrk="1" fontAlgn="base" hangingPunct="1">
        <a:spcBef>
          <a:spcPct val="20000"/>
        </a:spcBef>
        <a:spcAft>
          <a:spcPct val="0"/>
        </a:spcAft>
        <a:buNone/>
        <a:tabLst>
          <a:tab pos="401638" algn="l"/>
        </a:tabLst>
        <a:defRPr sz="2800" b="0" baseline="0">
          <a:solidFill>
            <a:srgbClr val="000066"/>
          </a:solidFill>
          <a:latin typeface="+mn-lt"/>
          <a:ea typeface="+mn-ea"/>
          <a:cs typeface="+mn-cs"/>
        </a:defRPr>
      </a:lvl1pPr>
      <a:lvl2pPr marL="457200" indent="-342900" algn="l" rtl="0" eaLnBrk="1" fontAlgn="base" hangingPunct="1">
        <a:spcBef>
          <a:spcPct val="20000"/>
        </a:spcBef>
        <a:spcAft>
          <a:spcPct val="0"/>
        </a:spcAft>
        <a:buFont typeface="Arial" panose="020B0604020202020204" pitchFamily="34" charset="0"/>
        <a:buChar char="•"/>
        <a:tabLst>
          <a:tab pos="401638" algn="l"/>
        </a:tabLst>
        <a:defRPr sz="2800" b="0" baseline="0">
          <a:solidFill>
            <a:srgbClr val="000066"/>
          </a:solidFill>
          <a:latin typeface="+mn-lt"/>
          <a:cs typeface="+mn-cs"/>
        </a:defRPr>
      </a:lvl2pPr>
      <a:lvl3pPr marL="914400" indent="-342900" algn="l" rtl="0" eaLnBrk="1" fontAlgn="base" hangingPunct="1">
        <a:spcBef>
          <a:spcPct val="20000"/>
        </a:spcBef>
        <a:spcAft>
          <a:spcPct val="0"/>
        </a:spcAft>
        <a:buFont typeface="Wingdings" pitchFamily="2" charset="2"/>
        <a:buChar char="§"/>
        <a:tabLst>
          <a:tab pos="401638" algn="l"/>
        </a:tabLst>
        <a:defRPr sz="2800" b="0" baseline="0">
          <a:solidFill>
            <a:srgbClr val="000066"/>
          </a:solidFill>
          <a:latin typeface="+mn-lt"/>
          <a:cs typeface="+mn-cs"/>
        </a:defRPr>
      </a:lvl3pPr>
      <a:lvl4pPr marL="1371600" indent="-342900" algn="l" rtl="0" eaLnBrk="1" fontAlgn="base" hangingPunct="1">
        <a:spcBef>
          <a:spcPct val="20000"/>
        </a:spcBef>
        <a:spcAft>
          <a:spcPct val="0"/>
        </a:spcAft>
        <a:buFont typeface="Wingdings" pitchFamily="2" charset="2"/>
        <a:buChar char="§"/>
        <a:tabLst>
          <a:tab pos="401638" algn="l"/>
        </a:tabLst>
        <a:defRPr sz="2800" b="0" baseline="0">
          <a:solidFill>
            <a:srgbClr val="000066"/>
          </a:solidFill>
          <a:latin typeface="+mn-lt"/>
          <a:cs typeface="+mn-cs"/>
        </a:defRPr>
      </a:lvl4pPr>
      <a:lvl5pPr marL="2174875" indent="-228600" algn="l" rtl="0" eaLnBrk="1" fontAlgn="base" hangingPunct="1">
        <a:spcBef>
          <a:spcPct val="20000"/>
        </a:spcBef>
        <a:spcAft>
          <a:spcPct val="0"/>
        </a:spcAft>
        <a:buChar char="»"/>
        <a:tabLst>
          <a:tab pos="401638" algn="l"/>
        </a:tabLst>
        <a:defRPr sz="2000" b="1">
          <a:solidFill>
            <a:srgbClr val="000066"/>
          </a:solidFill>
          <a:latin typeface="+mn-lt"/>
          <a:cs typeface="+mn-cs"/>
        </a:defRPr>
      </a:lvl5pPr>
      <a:lvl6pPr marL="2632075" indent="-228600" algn="l" rtl="0" eaLnBrk="1" fontAlgn="base" hangingPunct="1">
        <a:spcBef>
          <a:spcPct val="20000"/>
        </a:spcBef>
        <a:spcAft>
          <a:spcPct val="0"/>
        </a:spcAft>
        <a:buChar char="»"/>
        <a:tabLst>
          <a:tab pos="401638" algn="l"/>
        </a:tabLst>
        <a:defRPr sz="2000" b="1">
          <a:solidFill>
            <a:srgbClr val="000066"/>
          </a:solidFill>
          <a:latin typeface="+mn-lt"/>
          <a:cs typeface="+mn-cs"/>
        </a:defRPr>
      </a:lvl6pPr>
      <a:lvl7pPr marL="3089275" indent="-228600" algn="l" rtl="0" eaLnBrk="1" fontAlgn="base" hangingPunct="1">
        <a:spcBef>
          <a:spcPct val="20000"/>
        </a:spcBef>
        <a:spcAft>
          <a:spcPct val="0"/>
        </a:spcAft>
        <a:buChar char="»"/>
        <a:tabLst>
          <a:tab pos="401638" algn="l"/>
        </a:tabLst>
        <a:defRPr sz="2000" b="1">
          <a:solidFill>
            <a:srgbClr val="000066"/>
          </a:solidFill>
          <a:latin typeface="+mn-lt"/>
          <a:cs typeface="+mn-cs"/>
        </a:defRPr>
      </a:lvl7pPr>
      <a:lvl8pPr marL="3546475" indent="-228600" algn="l" rtl="0" eaLnBrk="1" fontAlgn="base" hangingPunct="1">
        <a:spcBef>
          <a:spcPct val="20000"/>
        </a:spcBef>
        <a:spcAft>
          <a:spcPct val="0"/>
        </a:spcAft>
        <a:buChar char="»"/>
        <a:tabLst>
          <a:tab pos="401638" algn="l"/>
        </a:tabLst>
        <a:defRPr sz="2000" b="1">
          <a:solidFill>
            <a:srgbClr val="000066"/>
          </a:solidFill>
          <a:latin typeface="+mn-lt"/>
          <a:cs typeface="+mn-cs"/>
        </a:defRPr>
      </a:lvl8pPr>
      <a:lvl9pPr marL="4003675" indent="-228600" algn="l" rtl="0" eaLnBrk="1" fontAlgn="base" hangingPunct="1">
        <a:spcBef>
          <a:spcPct val="20000"/>
        </a:spcBef>
        <a:spcAft>
          <a:spcPct val="0"/>
        </a:spcAft>
        <a:buChar char="»"/>
        <a:tabLst>
          <a:tab pos="401638" algn="l"/>
        </a:tabLst>
        <a:defRPr sz="2000" b="1">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hyperlink" Target="http://www.emacweb.org/"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hyperlink" Target="http://www.fema.gov/media-library/assets/documents/32279" TargetMode="Externa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www.fema.gov/media-library/assets/documents/117791" TargetMode="Externa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hyperlink" Target="http://training.fema.gov/is/courseoverview.aspx?code=IS-909"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www.fema.gov/media-library/assets/documents/32282"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Lesson Overview</a:t>
            </a:r>
          </a:p>
        </p:txBody>
      </p:sp>
      <p:sp>
        <p:nvSpPr>
          <p:cNvPr id="3" name="Content Placeholder 2">
            <a:extLst>
              <a:ext uri="{FF2B5EF4-FFF2-40B4-BE49-F238E27FC236}">
                <a16:creationId xmlns:a16="http://schemas.microsoft.com/office/drawing/2014/main" id="{EFD95CFF-0986-4FF7-A4B5-BD3BCCFAA6DC}"/>
              </a:ext>
            </a:extLst>
          </p:cNvPr>
          <p:cNvSpPr>
            <a:spLocks noGrp="1"/>
          </p:cNvSpPr>
          <p:nvPr>
            <p:ph sz="quarter" idx="13"/>
          </p:nvPr>
        </p:nvSpPr>
        <p:spPr/>
        <p:txBody>
          <a:bodyPr>
            <a:normAutofit fontScale="70000" lnSpcReduction="20000"/>
          </a:bodyPr>
          <a:lstStyle/>
          <a:p>
            <a:pPr fontAlgn="auto">
              <a:spcBef>
                <a:spcPct val="100000"/>
              </a:spcBef>
              <a:spcAft>
                <a:spcPts val="0"/>
              </a:spcAft>
              <a:buSzPct val="99000"/>
              <a:tabLst/>
            </a:pPr>
            <a:r>
              <a:rPr lang="en-US" kern="1200" dirty="0">
                <a:sym typeface="Arial"/>
              </a:rPr>
              <a:t>The National Response Framework is intended to strengthen, organize, and coordinate response actions across the entire response community as a means of delivering the core response capabilities in order to stabilize the community lifelines. This lesson describes community lifelines and the core capabilities for response. </a:t>
            </a:r>
          </a:p>
          <a:p>
            <a:pPr fontAlgn="auto">
              <a:spcBef>
                <a:spcPct val="100000"/>
              </a:spcBef>
              <a:spcAft>
                <a:spcPts val="0"/>
              </a:spcAft>
              <a:buSzPct val="99000"/>
              <a:tabLst/>
            </a:pPr>
            <a:r>
              <a:rPr lang="en-US" kern="1200" dirty="0">
                <a:sym typeface="Arial"/>
              </a:rPr>
              <a:t>At the end of this lesson, you will be able to identify core capabilities for response and how they are used to stabilize community lifelines. </a:t>
            </a:r>
            <a:endParaRPr lang="en-US" dirty="0"/>
          </a:p>
        </p:txBody>
      </p:sp>
      <p:pic>
        <p:nvPicPr>
          <p:cNvPr id="8" name="Content Placeholder 7" descr="Lesson List Lesson 2 Intro">
            <a:extLst>
              <a:ext uri="{FF2B5EF4-FFF2-40B4-BE49-F238E27FC236}">
                <a16:creationId xmlns:a16="http://schemas.microsoft.com/office/drawing/2014/main" id="{EA61C8A6-877F-4794-9294-B051979DD5D7}"/>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3669824" y="3471863"/>
            <a:ext cx="1804351" cy="2233612"/>
          </a:xfrm>
          <a:prstGeom prst="rect">
            <a:avLst/>
          </a:prstGeom>
        </p:spPr>
      </p:pic>
      <p:sp>
        <p:nvSpPr>
          <p:cNvPr id="9" name="Slide Number Placeholder 8">
            <a:extLst>
              <a:ext uri="{FF2B5EF4-FFF2-40B4-BE49-F238E27FC236}">
                <a16:creationId xmlns:a16="http://schemas.microsoft.com/office/drawing/2014/main" id="{606A0E21-D24C-4DD2-B58A-C56E4B338608}"/>
              </a:ext>
            </a:extLst>
          </p:cNvPr>
          <p:cNvSpPr>
            <a:spLocks noGrp="1"/>
          </p:cNvSpPr>
          <p:nvPr>
            <p:ph type="sldNum" sz="quarter" idx="12"/>
          </p:nvPr>
        </p:nvSpPr>
        <p:spPr/>
        <p:txBody>
          <a:bodyPr/>
          <a:lstStyle/>
          <a:p>
            <a:pPr>
              <a:spcBef>
                <a:spcPts val="100"/>
              </a:spcBef>
              <a:buSzPct val="99000"/>
            </a:pPr>
            <a:fld id="{9417E11D-4D0C-48C0-93D4-965230B5E8FB}" type="slidenum">
              <a:rPr lang="en-US" smtClean="0"/>
              <a:pPr>
                <a:spcBef>
                  <a:spcPts val="100"/>
                </a:spcBef>
                <a:buSzPct val="99000"/>
              </a:pPr>
              <a:t>1</a:t>
            </a:fld>
            <a:endParaRPr lang="en-US"/>
          </a:p>
        </p:txBody>
      </p:sp>
    </p:spTree>
    <p:extLst>
      <p:ext uri="{BB962C8B-B14F-4D97-AF65-F5344CB8AC3E}">
        <p14:creationId xmlns:p14="http://schemas.microsoft.com/office/powerpoint/2010/main" val="3795375564"/>
      </p:ext>
    </p:extLst>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Knowledge Review 2</a:t>
            </a:r>
          </a:p>
        </p:txBody>
      </p:sp>
      <p:sp>
        <p:nvSpPr>
          <p:cNvPr id="3" name="Content Placeholder 2">
            <a:extLst>
              <a:ext uri="{FF2B5EF4-FFF2-40B4-BE49-F238E27FC236}">
                <a16:creationId xmlns:a16="http://schemas.microsoft.com/office/drawing/2014/main" id="{76D43C31-65C7-4867-B695-EAAC37BBB91F}"/>
              </a:ext>
            </a:extLst>
          </p:cNvPr>
          <p:cNvSpPr>
            <a:spLocks noGrp="1"/>
          </p:cNvSpPr>
          <p:nvPr>
            <p:ph idx="1"/>
          </p:nvPr>
        </p:nvSpPr>
        <p:spPr/>
        <p:txBody>
          <a:bodyPr/>
          <a:lstStyle/>
          <a:p>
            <a:pPr fontAlgn="auto">
              <a:spcBef>
                <a:spcPct val="100000"/>
              </a:spcBef>
              <a:spcAft>
                <a:spcPts val="0"/>
              </a:spcAft>
              <a:buSzPct val="99000"/>
              <a:tabLst/>
            </a:pPr>
            <a:r>
              <a:rPr lang="en-US" kern="1200" dirty="0">
                <a:sym typeface="Arial"/>
              </a:rPr>
              <a:t>Based on the information presented, let's take a few minutes to discuss how individuals and families play an important role in emergency preparedness?</a:t>
            </a:r>
          </a:p>
          <a:p>
            <a:pPr fontAlgn="auto">
              <a:spcBef>
                <a:spcPct val="100000"/>
              </a:spcBef>
              <a:spcAft>
                <a:spcPts val="0"/>
              </a:spcAft>
              <a:buSzPct val="99000"/>
              <a:tabLst/>
            </a:pPr>
            <a:r>
              <a:rPr lang="en-US" kern="1200" dirty="0">
                <a:sym typeface="Arial"/>
              </a:rPr>
              <a:t>Be prepared to discuss your answer. </a:t>
            </a:r>
            <a:endParaRPr lang="en-US" dirty="0"/>
          </a:p>
        </p:txBody>
      </p:sp>
      <p:sp>
        <p:nvSpPr>
          <p:cNvPr id="6" name="Slide Number Placeholder 5">
            <a:extLst>
              <a:ext uri="{FF2B5EF4-FFF2-40B4-BE49-F238E27FC236}">
                <a16:creationId xmlns:a16="http://schemas.microsoft.com/office/drawing/2014/main" id="{A83C9B85-848C-44C3-8C5A-DD470CA4FF11}"/>
              </a:ext>
            </a:extLst>
          </p:cNvPr>
          <p:cNvSpPr>
            <a:spLocks noGrp="1"/>
          </p:cNvSpPr>
          <p:nvPr>
            <p:ph type="sldNum" sz="quarter" idx="12"/>
          </p:nvPr>
        </p:nvSpPr>
        <p:spPr/>
        <p:txBody>
          <a:bodyPr/>
          <a:lstStyle/>
          <a:p>
            <a:pPr>
              <a:spcBef>
                <a:spcPts val="100"/>
              </a:spcBef>
              <a:buSzPct val="99000"/>
            </a:pPr>
            <a:fld id="{9417E11D-4D0C-48C0-93D4-965230B5E8FB}" type="slidenum">
              <a:rPr lang="en-US" smtClean="0"/>
              <a:pPr>
                <a:spcBef>
                  <a:spcPts val="100"/>
                </a:spcBef>
                <a:buSzPct val="99000"/>
              </a:pPr>
              <a:t>10</a:t>
            </a:fld>
            <a:endParaRPr lang="en-US"/>
          </a:p>
        </p:txBody>
      </p:sp>
    </p:spTree>
    <p:extLst>
      <p:ext uri="{BB962C8B-B14F-4D97-AF65-F5344CB8AC3E}">
        <p14:creationId xmlns:p14="http://schemas.microsoft.com/office/powerpoint/2010/main" val="3568452998"/>
      </p:ext>
    </p:extLst>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Local Government</a:t>
            </a:r>
          </a:p>
        </p:txBody>
      </p:sp>
      <p:sp>
        <p:nvSpPr>
          <p:cNvPr id="3" name="Content Placeholder 2">
            <a:extLst>
              <a:ext uri="{FF2B5EF4-FFF2-40B4-BE49-F238E27FC236}">
                <a16:creationId xmlns:a16="http://schemas.microsoft.com/office/drawing/2014/main" id="{E4D0546E-36C4-4C09-9DD1-9E3ECE1A207F}"/>
              </a:ext>
            </a:extLst>
          </p:cNvPr>
          <p:cNvSpPr>
            <a:spLocks noGrp="1"/>
          </p:cNvSpPr>
          <p:nvPr>
            <p:ph idx="1"/>
          </p:nvPr>
        </p:nvSpPr>
        <p:spPr/>
        <p:txBody>
          <a:bodyPr>
            <a:normAutofit fontScale="77500" lnSpcReduction="20000"/>
          </a:bodyPr>
          <a:lstStyle/>
          <a:p>
            <a:pPr fontAlgn="auto">
              <a:spcBef>
                <a:spcPct val="100000"/>
              </a:spcBef>
              <a:spcAft>
                <a:spcPts val="0"/>
              </a:spcAft>
              <a:buSzPct val="99000"/>
              <a:tabLst/>
            </a:pPr>
            <a:r>
              <a:rPr lang="en-US" kern="1200" dirty="0">
                <a:sym typeface="Arial"/>
              </a:rPr>
              <a:t>The responsibility for responding to natural and human-caused incidents that have recognizable geographic boundaries generally begins at the local level. </a:t>
            </a:r>
          </a:p>
          <a:p>
            <a:pPr fontAlgn="auto">
              <a:spcBef>
                <a:spcPct val="100000"/>
              </a:spcBef>
              <a:spcAft>
                <a:spcPts val="0"/>
              </a:spcAft>
              <a:buSzPct val="99000"/>
              <a:tabLst/>
            </a:pPr>
            <a:r>
              <a:rPr lang="en-US" kern="1200" dirty="0">
                <a:sym typeface="Arial"/>
              </a:rPr>
              <a:t>Local police, fire, emergency medical services, public health and medical providers, emergency management, public works, environmental response professionals, and other local responders are often the first to detect a threat or hazard or respond to an incident, and frequently they are the last to leave an incident site. </a:t>
            </a:r>
          </a:p>
          <a:p>
            <a:pPr fontAlgn="auto">
              <a:spcBef>
                <a:spcPct val="100000"/>
              </a:spcBef>
              <a:spcAft>
                <a:spcPts val="0"/>
              </a:spcAft>
              <a:buSzPct val="99000"/>
              <a:tabLst/>
            </a:pPr>
            <a:r>
              <a:rPr lang="en-US" kern="1200" dirty="0">
                <a:sym typeface="Arial"/>
              </a:rPr>
              <a:t>Local governments manage the vast majority of incidents that occur each day.</a:t>
            </a:r>
          </a:p>
          <a:p>
            <a:pPr fontAlgn="auto">
              <a:spcBef>
                <a:spcPct val="100000"/>
              </a:spcBef>
              <a:spcAft>
                <a:spcPts val="0"/>
              </a:spcAft>
              <a:buSzPct val="99000"/>
              <a:tabLst/>
            </a:pPr>
            <a:r>
              <a:rPr lang="en-US" kern="1200" dirty="0">
                <a:sym typeface="Arial"/>
              </a:rPr>
              <a:t> </a:t>
            </a:r>
            <a:endParaRPr lang="en-US" dirty="0"/>
          </a:p>
        </p:txBody>
      </p:sp>
      <p:sp>
        <p:nvSpPr>
          <p:cNvPr id="6" name="Slide Number Placeholder 5">
            <a:extLst>
              <a:ext uri="{FF2B5EF4-FFF2-40B4-BE49-F238E27FC236}">
                <a16:creationId xmlns:a16="http://schemas.microsoft.com/office/drawing/2014/main" id="{D31A14E9-A462-4A88-91D1-6E49DFAE37D2}"/>
              </a:ext>
            </a:extLst>
          </p:cNvPr>
          <p:cNvSpPr>
            <a:spLocks noGrp="1"/>
          </p:cNvSpPr>
          <p:nvPr>
            <p:ph type="sldNum" sz="quarter" idx="12"/>
          </p:nvPr>
        </p:nvSpPr>
        <p:spPr/>
        <p:txBody>
          <a:bodyPr/>
          <a:lstStyle/>
          <a:p>
            <a:pPr>
              <a:spcBef>
                <a:spcPts val="100"/>
              </a:spcBef>
              <a:buSzPct val="99000"/>
            </a:pPr>
            <a:fld id="{9417E11D-4D0C-48C0-93D4-965230B5E8FB}" type="slidenum">
              <a:rPr lang="en-US" smtClean="0"/>
              <a:pPr>
                <a:spcBef>
                  <a:spcPts val="100"/>
                </a:spcBef>
                <a:buSzPct val="99000"/>
              </a:pPr>
              <a:t>11</a:t>
            </a:fld>
            <a:endParaRPr lang="en-US"/>
          </a:p>
        </p:txBody>
      </p:sp>
    </p:spTree>
    <p:extLst>
      <p:ext uri="{BB962C8B-B14F-4D97-AF65-F5344CB8AC3E}">
        <p14:creationId xmlns:p14="http://schemas.microsoft.com/office/powerpoint/2010/main" val="3748016757"/>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State, Tribal, Territorial, and Insular Area Governments</a:t>
            </a:r>
          </a:p>
        </p:txBody>
      </p:sp>
      <p:sp>
        <p:nvSpPr>
          <p:cNvPr id="3" name="Content Placeholder 2">
            <a:extLst>
              <a:ext uri="{FF2B5EF4-FFF2-40B4-BE49-F238E27FC236}">
                <a16:creationId xmlns:a16="http://schemas.microsoft.com/office/drawing/2014/main" id="{508EE456-6E2E-44B8-A1B0-1410DA128910}"/>
              </a:ext>
            </a:extLst>
          </p:cNvPr>
          <p:cNvSpPr>
            <a:spLocks noGrp="1"/>
          </p:cNvSpPr>
          <p:nvPr>
            <p:ph sz="quarter" idx="13"/>
          </p:nvPr>
        </p:nvSpPr>
        <p:spPr/>
        <p:txBody>
          <a:bodyPr>
            <a:normAutofit/>
          </a:bodyPr>
          <a:lstStyle/>
          <a:p>
            <a:pPr fontAlgn="auto">
              <a:spcBef>
                <a:spcPct val="100000"/>
              </a:spcBef>
              <a:spcAft>
                <a:spcPts val="0"/>
              </a:spcAft>
              <a:buSzPct val="99000"/>
              <a:tabLst/>
            </a:pPr>
            <a:r>
              <a:rPr lang="en-US" kern="1200" dirty="0">
                <a:sym typeface="Arial"/>
              </a:rPr>
              <a:t>State, tribal, territorial, and insular-area governments are responsible for the health and welfare of their residents, communities, lands, and cultural heritage.</a:t>
            </a:r>
            <a:endParaRPr lang="en-US" dirty="0"/>
          </a:p>
        </p:txBody>
      </p:sp>
      <p:pic>
        <p:nvPicPr>
          <p:cNvPr id="8" name="Content Placeholder 7" descr="Three photos are shown. The first photo is labeled &quot;state governments&quot; and shows two men working at a computer station. The second photo is labeled &quot;Tribal Governments&quot; and shows a Native American man. The third photo is labeled &quot;territorial and Insular Area Governments&quot; and shows a group of elders sitting around a table.">
            <a:extLst>
              <a:ext uri="{FF2B5EF4-FFF2-40B4-BE49-F238E27FC236}">
                <a16:creationId xmlns:a16="http://schemas.microsoft.com/office/drawing/2014/main" id="{B78D0B37-BB60-42F1-9224-5113A1259022}"/>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1700213" y="3471863"/>
            <a:ext cx="5743573" cy="2233612"/>
          </a:xfrm>
          <a:prstGeom prst="rect">
            <a:avLst/>
          </a:prstGeom>
        </p:spPr>
      </p:pic>
      <p:sp>
        <p:nvSpPr>
          <p:cNvPr id="9" name="Slide Number Placeholder 8">
            <a:extLst>
              <a:ext uri="{FF2B5EF4-FFF2-40B4-BE49-F238E27FC236}">
                <a16:creationId xmlns:a16="http://schemas.microsoft.com/office/drawing/2014/main" id="{9725D7D8-C247-4545-8689-D28777DCAA8D}"/>
              </a:ext>
            </a:extLst>
          </p:cNvPr>
          <p:cNvSpPr>
            <a:spLocks noGrp="1"/>
          </p:cNvSpPr>
          <p:nvPr>
            <p:ph type="sldNum" sz="quarter" idx="12"/>
          </p:nvPr>
        </p:nvSpPr>
        <p:spPr/>
        <p:txBody>
          <a:bodyPr/>
          <a:lstStyle/>
          <a:p>
            <a:pPr>
              <a:spcBef>
                <a:spcPts val="100"/>
              </a:spcBef>
              <a:buSzPct val="99000"/>
            </a:pPr>
            <a:fld id="{9417E11D-4D0C-48C0-93D4-965230B5E8FB}" type="slidenum">
              <a:rPr lang="en-US" smtClean="0"/>
              <a:pPr>
                <a:spcBef>
                  <a:spcPts val="100"/>
                </a:spcBef>
                <a:buSzPct val="99000"/>
              </a:pPr>
              <a:t>12</a:t>
            </a:fld>
            <a:endParaRPr lang="en-US"/>
          </a:p>
        </p:txBody>
      </p:sp>
    </p:spTree>
    <p:extLst>
      <p:ext uri="{BB962C8B-B14F-4D97-AF65-F5344CB8AC3E}">
        <p14:creationId xmlns:p14="http://schemas.microsoft.com/office/powerpoint/2010/main" val="554622063"/>
      </p:ext>
    </p:extLst>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State Governments</a:t>
            </a:r>
          </a:p>
        </p:txBody>
      </p:sp>
      <p:sp>
        <p:nvSpPr>
          <p:cNvPr id="3" name="Content Placeholder 2">
            <a:extLst>
              <a:ext uri="{FF2B5EF4-FFF2-40B4-BE49-F238E27FC236}">
                <a16:creationId xmlns:a16="http://schemas.microsoft.com/office/drawing/2014/main" id="{71F8DDFD-44B4-4961-B8DD-7ECD02244B20}"/>
              </a:ext>
            </a:extLst>
          </p:cNvPr>
          <p:cNvSpPr>
            <a:spLocks noGrp="1"/>
          </p:cNvSpPr>
          <p:nvPr>
            <p:ph idx="1"/>
          </p:nvPr>
        </p:nvSpPr>
        <p:spPr/>
        <p:txBody>
          <a:bodyPr>
            <a:normAutofit fontScale="55000" lnSpcReduction="20000"/>
          </a:bodyPr>
          <a:lstStyle/>
          <a:p>
            <a:pPr fontAlgn="auto">
              <a:spcBef>
                <a:spcPct val="100000"/>
              </a:spcBef>
              <a:buSzPct val="99000"/>
              <a:tabLst/>
            </a:pPr>
            <a:r>
              <a:rPr lang="en-US" kern="1200" dirty="0">
                <a:sym typeface="Arial"/>
              </a:rPr>
              <a:t>When an incident expands or has the potential to expand beyond the capability of a local jurisdiction and responders cannot meet the needs with mutual aid and assistance resources, local officials contact the state.</a:t>
            </a:r>
          </a:p>
          <a:p>
            <a:pPr fontAlgn="auto">
              <a:spcBef>
                <a:spcPct val="100000"/>
              </a:spcBef>
              <a:buSzPct val="99000"/>
              <a:tabLst/>
            </a:pPr>
            <a:r>
              <a:rPr lang="en-US" kern="1200" dirty="0">
                <a:sym typeface="Arial"/>
              </a:rPr>
              <a:t>State governments supplement local efforts by applying in-state resources first. If additional resources are required, states can request assistance from other states through interstate mutual aid and assistance agreements such as the Emergency Management Assistance Compact (EMAC). If a state anticipates that its resources may be exceeded, the governor may request assistance from the Federal Government through a Stafford Act declaration.</a:t>
            </a:r>
          </a:p>
          <a:p>
            <a:pPr fontAlgn="auto">
              <a:spcBef>
                <a:spcPct val="100000"/>
              </a:spcBef>
              <a:buSzPct val="99000"/>
              <a:tabLst/>
            </a:pPr>
            <a:r>
              <a:rPr lang="en-US" kern="1200" dirty="0">
                <a:sym typeface="Arial"/>
              </a:rPr>
              <a:t>EMAC is:</a:t>
            </a:r>
          </a:p>
          <a:p>
            <a:pPr marL="254000" lvl="1" indent="-254000" fontAlgn="auto">
              <a:spcBef>
                <a:spcPct val="100000"/>
              </a:spcBef>
              <a:buSzPct val="99000"/>
              <a:buFont typeface="Arial"/>
              <a:buChar char="•"/>
              <a:tabLst/>
            </a:pPr>
            <a:r>
              <a:rPr lang="en-US" kern="1200" dirty="0">
                <a:ea typeface="+mn-ea"/>
                <a:sym typeface="Arial"/>
              </a:rPr>
              <a:t>Administered by the National Emergency Management Association</a:t>
            </a:r>
          </a:p>
          <a:p>
            <a:pPr marL="254000" lvl="1" indent="-254000" fontAlgn="auto">
              <a:spcBef>
                <a:spcPct val="100000"/>
              </a:spcBef>
              <a:buSzPct val="99000"/>
              <a:buFont typeface="Arial"/>
              <a:buChar char="•"/>
              <a:tabLst/>
            </a:pPr>
            <a:r>
              <a:rPr lang="en-US" kern="1200" dirty="0">
                <a:ea typeface="+mn-ea"/>
                <a:sym typeface="Arial"/>
              </a:rPr>
              <a:t>An interstate mutual aid agreement</a:t>
            </a:r>
          </a:p>
          <a:p>
            <a:pPr marL="254000" lvl="1" indent="-254000" fontAlgn="auto">
              <a:spcBef>
                <a:spcPct val="100000"/>
              </a:spcBef>
              <a:buSzPct val="99000"/>
              <a:buFont typeface="Arial"/>
              <a:buChar char="•"/>
              <a:tabLst/>
            </a:pPr>
            <a:r>
              <a:rPr lang="en-US" kern="1200" dirty="0">
                <a:ea typeface="+mn-ea"/>
                <a:sym typeface="Arial"/>
              </a:rPr>
              <a:t>A way to streamline the interstate mutual aid and assistance process</a:t>
            </a:r>
          </a:p>
          <a:p>
            <a:pPr>
              <a:spcBef>
                <a:spcPct val="100000"/>
              </a:spcBef>
              <a:buSzPct val="99000"/>
            </a:pPr>
            <a:r>
              <a:rPr lang="en-US" kern="1200" dirty="0">
                <a:sym typeface="Arial"/>
              </a:rPr>
              <a:t>Visit the </a:t>
            </a:r>
            <a:r>
              <a:rPr lang="en-US" kern="1200" dirty="0">
                <a:sym typeface="Arial"/>
                <a:hlinkClick r:id="rId2">
                  <a:extLst>
                    <a:ext uri="{A12FA001-AC4F-418D-AE19-62706E023703}">
                      <ahyp:hlinkClr xmlns:ahyp="http://schemas.microsoft.com/office/drawing/2018/hyperlinkcolor" val="tx"/>
                    </a:ext>
                  </a:extLst>
                </a:hlinkClick>
              </a:rPr>
              <a:t>EMAC Website</a:t>
            </a:r>
            <a:r>
              <a:rPr lang="en-US" kern="1200" dirty="0">
                <a:sym typeface="Arial"/>
              </a:rPr>
              <a:t> (https://www.emacweb.org) to learn more. </a:t>
            </a:r>
            <a:endParaRPr lang="en-US" dirty="0"/>
          </a:p>
        </p:txBody>
      </p:sp>
      <p:sp>
        <p:nvSpPr>
          <p:cNvPr id="6" name="Slide Number Placeholder 5">
            <a:extLst>
              <a:ext uri="{FF2B5EF4-FFF2-40B4-BE49-F238E27FC236}">
                <a16:creationId xmlns:a16="http://schemas.microsoft.com/office/drawing/2014/main" id="{D55891FB-D094-47C8-BF0E-6045731BAF82}"/>
              </a:ext>
            </a:extLst>
          </p:cNvPr>
          <p:cNvSpPr>
            <a:spLocks noGrp="1"/>
          </p:cNvSpPr>
          <p:nvPr>
            <p:ph type="sldNum" sz="quarter" idx="12"/>
          </p:nvPr>
        </p:nvSpPr>
        <p:spPr/>
        <p:txBody>
          <a:bodyPr/>
          <a:lstStyle/>
          <a:p>
            <a:pPr>
              <a:spcBef>
                <a:spcPts val="100"/>
              </a:spcBef>
              <a:buSzPct val="99000"/>
            </a:pPr>
            <a:fld id="{9417E11D-4D0C-48C0-93D4-965230B5E8FB}" type="slidenum">
              <a:rPr lang="en-US" smtClean="0"/>
              <a:pPr>
                <a:spcBef>
                  <a:spcPts val="100"/>
                </a:spcBef>
                <a:buSzPct val="99000"/>
              </a:pPr>
              <a:t>13</a:t>
            </a:fld>
            <a:endParaRPr lang="en-US"/>
          </a:p>
        </p:txBody>
      </p:sp>
    </p:spTree>
    <p:extLst>
      <p:ext uri="{BB962C8B-B14F-4D97-AF65-F5344CB8AC3E}">
        <p14:creationId xmlns:p14="http://schemas.microsoft.com/office/powerpoint/2010/main" val="302737867"/>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State Response: Key Players</a:t>
            </a:r>
          </a:p>
        </p:txBody>
      </p:sp>
      <p:sp>
        <p:nvSpPr>
          <p:cNvPr id="3" name="Content Placeholder 2">
            <a:extLst>
              <a:ext uri="{FF2B5EF4-FFF2-40B4-BE49-F238E27FC236}">
                <a16:creationId xmlns:a16="http://schemas.microsoft.com/office/drawing/2014/main" id="{1F6E5FDC-6FD9-4FE6-8013-6A023F5FAEBB}"/>
              </a:ext>
            </a:extLst>
          </p:cNvPr>
          <p:cNvSpPr>
            <a:spLocks noGrp="1"/>
          </p:cNvSpPr>
          <p:nvPr>
            <p:ph idx="1"/>
          </p:nvPr>
        </p:nvSpPr>
        <p:spPr/>
        <p:txBody>
          <a:bodyPr>
            <a:normAutofit fontScale="77500" lnSpcReduction="20000"/>
          </a:bodyPr>
          <a:lstStyle/>
          <a:p>
            <a:pPr fontAlgn="auto">
              <a:spcBef>
                <a:spcPct val="100000"/>
              </a:spcBef>
              <a:spcAft>
                <a:spcPts val="0"/>
              </a:spcAft>
              <a:buSzPct val="99000"/>
              <a:tabLst/>
            </a:pPr>
            <a:r>
              <a:rPr lang="en-US" kern="1200" dirty="0">
                <a:sym typeface="Arial"/>
              </a:rPr>
              <a:t>States support their local governments, which are closest to those impacted by incidents.</a:t>
            </a:r>
          </a:p>
          <a:p>
            <a:pPr fontAlgn="auto">
              <a:spcBef>
                <a:spcPct val="100000"/>
              </a:spcBef>
              <a:spcAft>
                <a:spcPts val="0"/>
              </a:spcAft>
              <a:buSzPct val="99000"/>
              <a:tabLst/>
            </a:pPr>
            <a:r>
              <a:rPr lang="en-US" kern="1200" dirty="0">
                <a:sym typeface="Arial"/>
              </a:rPr>
              <a:t>State department and agency heads and their staffs develop, plan, and train on internal policies and procedures to meet response and recovery needs. They also participate in interagency training and exercises to develop and maintain the necessary capabilities. </a:t>
            </a:r>
          </a:p>
          <a:p>
            <a:pPr fontAlgn="auto">
              <a:spcBef>
                <a:spcPct val="100000"/>
              </a:spcBef>
              <a:spcAft>
                <a:spcPts val="0"/>
              </a:spcAft>
              <a:buSzPct val="99000"/>
              <a:tabLst/>
            </a:pPr>
            <a:r>
              <a:rPr lang="en-US" kern="1200" dirty="0">
                <a:sym typeface="Arial"/>
              </a:rPr>
              <a:t>They are vital to the state’s overall emergency management program, as they bring expertise spanning various response functions and serve as core members of the state Emergency Operations Center (EOC) and Incident Command Posts (ICPs).  </a:t>
            </a:r>
          </a:p>
          <a:p>
            <a:pPr fontAlgn="auto">
              <a:spcBef>
                <a:spcPct val="100000"/>
              </a:spcBef>
              <a:spcAft>
                <a:spcPts val="0"/>
              </a:spcAft>
              <a:buSzPct val="99000"/>
              <a:tabLst/>
            </a:pPr>
            <a:r>
              <a:rPr lang="en-US" kern="1200" dirty="0">
                <a:sym typeface="Arial"/>
              </a:rPr>
              <a:t> </a:t>
            </a:r>
            <a:endParaRPr lang="en-US" dirty="0"/>
          </a:p>
        </p:txBody>
      </p:sp>
      <p:sp>
        <p:nvSpPr>
          <p:cNvPr id="6" name="Slide Number Placeholder 5">
            <a:extLst>
              <a:ext uri="{FF2B5EF4-FFF2-40B4-BE49-F238E27FC236}">
                <a16:creationId xmlns:a16="http://schemas.microsoft.com/office/drawing/2014/main" id="{60DD6E2C-6878-4A1A-B303-83E954B03B43}"/>
              </a:ext>
            </a:extLst>
          </p:cNvPr>
          <p:cNvSpPr>
            <a:spLocks noGrp="1"/>
          </p:cNvSpPr>
          <p:nvPr>
            <p:ph type="sldNum" sz="quarter" idx="12"/>
          </p:nvPr>
        </p:nvSpPr>
        <p:spPr/>
        <p:txBody>
          <a:bodyPr/>
          <a:lstStyle/>
          <a:p>
            <a:pPr>
              <a:spcBef>
                <a:spcPts val="100"/>
              </a:spcBef>
              <a:buSzPct val="99000"/>
            </a:pPr>
            <a:fld id="{9417E11D-4D0C-48C0-93D4-965230B5E8FB}" type="slidenum">
              <a:rPr lang="en-US" smtClean="0"/>
              <a:pPr>
                <a:spcBef>
                  <a:spcPts val="100"/>
                </a:spcBef>
                <a:buSzPct val="99000"/>
              </a:pPr>
              <a:t>14</a:t>
            </a:fld>
            <a:endParaRPr lang="en-US"/>
          </a:p>
        </p:txBody>
      </p:sp>
    </p:spTree>
    <p:extLst>
      <p:ext uri="{BB962C8B-B14F-4D97-AF65-F5344CB8AC3E}">
        <p14:creationId xmlns:p14="http://schemas.microsoft.com/office/powerpoint/2010/main" val="333544804"/>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Tribal Governments</a:t>
            </a:r>
          </a:p>
        </p:txBody>
      </p:sp>
      <p:sp>
        <p:nvSpPr>
          <p:cNvPr id="3" name="Content Placeholder 2">
            <a:extLst>
              <a:ext uri="{FF2B5EF4-FFF2-40B4-BE49-F238E27FC236}">
                <a16:creationId xmlns:a16="http://schemas.microsoft.com/office/drawing/2014/main" id="{C0A8E0EA-35AE-4A4C-A35D-275F3394A0EA}"/>
              </a:ext>
            </a:extLst>
          </p:cNvPr>
          <p:cNvSpPr>
            <a:spLocks noGrp="1"/>
          </p:cNvSpPr>
          <p:nvPr>
            <p:ph sz="quarter" idx="13"/>
          </p:nvPr>
        </p:nvSpPr>
        <p:spPr>
          <a:xfrm>
            <a:off x="314325" y="1153078"/>
            <a:ext cx="8601075" cy="2275922"/>
          </a:xfrm>
        </p:spPr>
        <p:txBody>
          <a:bodyPr>
            <a:noAutofit/>
          </a:bodyPr>
          <a:lstStyle/>
          <a:p>
            <a:pPr fontAlgn="auto">
              <a:spcBef>
                <a:spcPts val="600"/>
              </a:spcBef>
              <a:buSzPct val="99000"/>
              <a:tabLst/>
            </a:pPr>
            <a:r>
              <a:rPr lang="en-US" sz="1000" kern="1200" dirty="0">
                <a:sym typeface="Arial"/>
              </a:rPr>
              <a:t>The United States has a trust relationship with federally recognized Indian tribes and recognizes tribes as sovereign nations. Under the Stafford Act, federally recognized Indian tribes can directly request their own emergency declaration and major disaster declaration, or they can request assistance under a state request. </a:t>
            </a:r>
          </a:p>
          <a:p>
            <a:pPr fontAlgn="auto">
              <a:spcBef>
                <a:spcPts val="600"/>
              </a:spcBef>
              <a:buSzPct val="99000"/>
              <a:tabLst/>
            </a:pPr>
            <a:r>
              <a:rPr lang="en-US" sz="1000" kern="1200" dirty="0">
                <a:sym typeface="Arial"/>
              </a:rPr>
              <a:t>The Chief Executive is responsible for public safety and welfare: </a:t>
            </a:r>
          </a:p>
          <a:p>
            <a:pPr marL="254000" lvl="1" indent="-254000" fontAlgn="auto">
              <a:spcBef>
                <a:spcPts val="600"/>
              </a:spcBef>
              <a:buSzPct val="99000"/>
              <a:buFont typeface="Arial"/>
              <a:buChar char="•"/>
              <a:tabLst/>
            </a:pPr>
            <a:r>
              <a:rPr lang="en-US" sz="1000" kern="1200" dirty="0">
                <a:ea typeface="+mn-ea"/>
                <a:sym typeface="Arial"/>
              </a:rPr>
              <a:t>Coordinates resources needed to respond to incidents of all types </a:t>
            </a:r>
          </a:p>
          <a:p>
            <a:pPr marL="254000" lvl="1" indent="-254000" fontAlgn="auto">
              <a:spcBef>
                <a:spcPts val="600"/>
              </a:spcBef>
              <a:buSzPct val="99000"/>
              <a:buFont typeface="Arial"/>
              <a:buChar char="•"/>
              <a:tabLst/>
            </a:pPr>
            <a:r>
              <a:rPr lang="en-US" sz="1000" kern="1200" dirty="0">
                <a:ea typeface="+mn-ea"/>
                <a:sym typeface="Arial"/>
              </a:rPr>
              <a:t>Makes, amends, or suspends certain orders or regulations associated with the response in accordance with the law </a:t>
            </a:r>
          </a:p>
          <a:p>
            <a:pPr marL="254000" lvl="1" indent="-254000" fontAlgn="auto">
              <a:spcBef>
                <a:spcPts val="600"/>
              </a:spcBef>
              <a:buSzPct val="99000"/>
              <a:buFont typeface="Arial"/>
              <a:buChar char="•"/>
              <a:tabLst/>
            </a:pPr>
            <a:r>
              <a:rPr lang="en-US" sz="1000" kern="1200" dirty="0">
                <a:ea typeface="+mn-ea"/>
                <a:sym typeface="Arial"/>
              </a:rPr>
              <a:t>Communicates with the public in an accessible manner and helps people, businesses, and organizations cope with the consequences of any type of incident </a:t>
            </a:r>
          </a:p>
          <a:p>
            <a:pPr marL="254000" lvl="1" indent="-254000" fontAlgn="auto">
              <a:spcBef>
                <a:spcPts val="600"/>
              </a:spcBef>
              <a:buSzPct val="99000"/>
              <a:buFont typeface="Arial"/>
              <a:buChar char="•"/>
              <a:tabLst/>
            </a:pPr>
            <a:r>
              <a:rPr lang="en-US" sz="1000" kern="1200" dirty="0">
                <a:ea typeface="+mn-ea"/>
                <a:sym typeface="Arial"/>
              </a:rPr>
              <a:t>Negotiates mutual aid and assistance agreements with other local jurisdiction, state, tribal, territorial, and insular-area governments </a:t>
            </a:r>
          </a:p>
          <a:p>
            <a:pPr marL="254000" lvl="1" indent="-254000" fontAlgn="auto">
              <a:spcBef>
                <a:spcPts val="600"/>
              </a:spcBef>
              <a:buSzPct val="99000"/>
              <a:buFont typeface="Arial"/>
              <a:buChar char="•"/>
              <a:tabLst/>
            </a:pPr>
            <a:r>
              <a:rPr lang="en-US" sz="1000" kern="1200" dirty="0">
                <a:ea typeface="+mn-ea"/>
                <a:sym typeface="Arial"/>
              </a:rPr>
              <a:t>Requests Federal assistance </a:t>
            </a:r>
          </a:p>
          <a:p>
            <a:pPr>
              <a:spcBef>
                <a:spcPts val="600"/>
              </a:spcBef>
              <a:buSzPct val="99000"/>
            </a:pPr>
            <a:r>
              <a:rPr lang="en-US" sz="1000" kern="1200" dirty="0">
                <a:sym typeface="Arial"/>
              </a:rPr>
              <a:t>Visit the website </a:t>
            </a:r>
            <a:r>
              <a:rPr lang="en-US" sz="1000" kern="1200" dirty="0">
                <a:sym typeface="Arial"/>
                <a:hlinkClick r:id="rId2">
                  <a:extLst>
                    <a:ext uri="{A12FA001-AC4F-418D-AE19-62706E023703}">
                      <ahyp:hlinkClr xmlns:ahyp="http://schemas.microsoft.com/office/drawing/2018/hyperlinkcolor" val="tx"/>
                    </a:ext>
                  </a:extLst>
                </a:hlinkClick>
              </a:rPr>
              <a:t>Tribal Coordination Support Annex</a:t>
            </a:r>
            <a:r>
              <a:rPr lang="en-US" sz="1000" kern="1200" dirty="0">
                <a:sym typeface="Arial"/>
              </a:rPr>
              <a:t> (https://www.fema.gov/media-library/assets/documents/32279) to learn more.</a:t>
            </a:r>
            <a:endParaRPr lang="en-US" sz="1000" dirty="0"/>
          </a:p>
        </p:txBody>
      </p:sp>
      <p:pic>
        <p:nvPicPr>
          <p:cNvPr id="8" name="Content Placeholder 7" descr="Tribal Leader">
            <a:extLst>
              <a:ext uri="{FF2B5EF4-FFF2-40B4-BE49-F238E27FC236}">
                <a16:creationId xmlns:a16="http://schemas.microsoft.com/office/drawing/2014/main" id="{6EEBCB88-1BEB-4828-BFFF-EE0886093739}"/>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3714750" y="3498056"/>
            <a:ext cx="1714500" cy="2181225"/>
          </a:xfrm>
          <a:prstGeom prst="rect">
            <a:avLst/>
          </a:prstGeom>
        </p:spPr>
      </p:pic>
      <p:sp>
        <p:nvSpPr>
          <p:cNvPr id="9" name="Slide Number Placeholder 8">
            <a:extLst>
              <a:ext uri="{FF2B5EF4-FFF2-40B4-BE49-F238E27FC236}">
                <a16:creationId xmlns:a16="http://schemas.microsoft.com/office/drawing/2014/main" id="{CD6470C3-B78C-4271-A6C7-8B563711662C}"/>
              </a:ext>
            </a:extLst>
          </p:cNvPr>
          <p:cNvSpPr>
            <a:spLocks noGrp="1"/>
          </p:cNvSpPr>
          <p:nvPr>
            <p:ph type="sldNum" sz="quarter" idx="12"/>
          </p:nvPr>
        </p:nvSpPr>
        <p:spPr/>
        <p:txBody>
          <a:bodyPr/>
          <a:lstStyle/>
          <a:p>
            <a:pPr>
              <a:spcBef>
                <a:spcPts val="100"/>
              </a:spcBef>
              <a:buSzPct val="99000"/>
            </a:pPr>
            <a:fld id="{9417E11D-4D0C-48C0-93D4-965230B5E8FB}" type="slidenum">
              <a:rPr lang="en-US" smtClean="0"/>
              <a:pPr>
                <a:spcBef>
                  <a:spcPts val="100"/>
                </a:spcBef>
                <a:buSzPct val="99000"/>
              </a:pPr>
              <a:t>15</a:t>
            </a:fld>
            <a:endParaRPr lang="en-US"/>
          </a:p>
        </p:txBody>
      </p:sp>
    </p:spTree>
    <p:extLst>
      <p:ext uri="{BB962C8B-B14F-4D97-AF65-F5344CB8AC3E}">
        <p14:creationId xmlns:p14="http://schemas.microsoft.com/office/powerpoint/2010/main" val="2712008857"/>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Territory and Insular Area Governments</a:t>
            </a:r>
          </a:p>
        </p:txBody>
      </p:sp>
      <p:sp>
        <p:nvSpPr>
          <p:cNvPr id="3" name="Content Placeholder 2">
            <a:extLst>
              <a:ext uri="{FF2B5EF4-FFF2-40B4-BE49-F238E27FC236}">
                <a16:creationId xmlns:a16="http://schemas.microsoft.com/office/drawing/2014/main" id="{9CF04229-99C2-42CB-9BF9-6761F7BDA3CF}"/>
              </a:ext>
            </a:extLst>
          </p:cNvPr>
          <p:cNvSpPr>
            <a:spLocks noGrp="1"/>
          </p:cNvSpPr>
          <p:nvPr>
            <p:ph sz="quarter" idx="13"/>
          </p:nvPr>
        </p:nvSpPr>
        <p:spPr/>
        <p:txBody>
          <a:bodyPr>
            <a:normAutofit fontScale="55000" lnSpcReduction="20000"/>
          </a:bodyPr>
          <a:lstStyle/>
          <a:p>
            <a:pPr fontAlgn="auto">
              <a:spcBef>
                <a:spcPct val="100000"/>
              </a:spcBef>
              <a:spcAft>
                <a:spcPts val="0"/>
              </a:spcAft>
              <a:buSzPct val="99000"/>
              <a:tabLst/>
            </a:pPr>
            <a:r>
              <a:rPr lang="en-US" kern="1200" dirty="0">
                <a:sym typeface="Arial"/>
              </a:rPr>
              <a:t>Territorial and insular area governments are responsible for coordinating resources to address actual or potential incidents and have many of the same functions states have, as previously listed in this section. Because of their remote locations, territorial and insular area governments often face unique challenges in receiving assistance from outside the jurisdiction quickly and often request assistance from neighboring islands, other nearby countries, states, the private sector or NGO resources, or the Federal Government. </a:t>
            </a:r>
          </a:p>
          <a:p>
            <a:pPr fontAlgn="auto">
              <a:spcBef>
                <a:spcPct val="100000"/>
              </a:spcBef>
              <a:spcAft>
                <a:spcPts val="0"/>
              </a:spcAft>
              <a:buSzPct val="99000"/>
              <a:tabLst/>
            </a:pPr>
            <a:r>
              <a:rPr lang="en-US" kern="1200" dirty="0">
                <a:sym typeface="Arial"/>
              </a:rPr>
              <a:t>Additionally, there are language and cultural differences that must be considered, as well as the potential for authorities that overlap with federal authorities.</a:t>
            </a:r>
            <a:endParaRPr lang="en-US" dirty="0"/>
          </a:p>
        </p:txBody>
      </p:sp>
      <p:pic>
        <p:nvPicPr>
          <p:cNvPr id="8" name="Content Placeholder 7" descr="Planning meeting in American Samoa, a U.S. territory">
            <a:extLst>
              <a:ext uri="{FF2B5EF4-FFF2-40B4-BE49-F238E27FC236}">
                <a16:creationId xmlns:a16="http://schemas.microsoft.com/office/drawing/2014/main" id="{8ED61AA2-92DE-4C9F-968A-2E02CB2DDF3E}"/>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3697083" y="3471863"/>
            <a:ext cx="1749834" cy="2233612"/>
          </a:xfrm>
          <a:prstGeom prst="rect">
            <a:avLst/>
          </a:prstGeom>
        </p:spPr>
      </p:pic>
      <p:sp>
        <p:nvSpPr>
          <p:cNvPr id="9" name="Slide Number Placeholder 8">
            <a:extLst>
              <a:ext uri="{FF2B5EF4-FFF2-40B4-BE49-F238E27FC236}">
                <a16:creationId xmlns:a16="http://schemas.microsoft.com/office/drawing/2014/main" id="{0634EB68-D5F4-463A-B200-62D3F5294C1A}"/>
              </a:ext>
            </a:extLst>
          </p:cNvPr>
          <p:cNvSpPr>
            <a:spLocks noGrp="1"/>
          </p:cNvSpPr>
          <p:nvPr>
            <p:ph type="sldNum" sz="quarter" idx="12"/>
          </p:nvPr>
        </p:nvSpPr>
        <p:spPr/>
        <p:txBody>
          <a:bodyPr/>
          <a:lstStyle/>
          <a:p>
            <a:pPr>
              <a:spcBef>
                <a:spcPts val="100"/>
              </a:spcBef>
              <a:buSzPct val="99000"/>
            </a:pPr>
            <a:fld id="{9417E11D-4D0C-48C0-93D4-965230B5E8FB}" type="slidenum">
              <a:rPr lang="en-US" smtClean="0"/>
              <a:pPr>
                <a:spcBef>
                  <a:spcPts val="100"/>
                </a:spcBef>
                <a:buSzPct val="99000"/>
              </a:pPr>
              <a:t>16</a:t>
            </a:fld>
            <a:endParaRPr lang="en-US"/>
          </a:p>
        </p:txBody>
      </p:sp>
    </p:spTree>
    <p:extLst>
      <p:ext uri="{BB962C8B-B14F-4D97-AF65-F5344CB8AC3E}">
        <p14:creationId xmlns:p14="http://schemas.microsoft.com/office/powerpoint/2010/main" val="583583737"/>
      </p:ext>
    </p:extLst>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Federal Government</a:t>
            </a:r>
          </a:p>
        </p:txBody>
      </p:sp>
      <p:sp>
        <p:nvSpPr>
          <p:cNvPr id="3" name="Content Placeholder 2">
            <a:extLst>
              <a:ext uri="{FF2B5EF4-FFF2-40B4-BE49-F238E27FC236}">
                <a16:creationId xmlns:a16="http://schemas.microsoft.com/office/drawing/2014/main" id="{8B53A1A5-B3BF-419F-A59E-3ADA5C34764E}"/>
              </a:ext>
            </a:extLst>
          </p:cNvPr>
          <p:cNvSpPr>
            <a:spLocks noGrp="1"/>
          </p:cNvSpPr>
          <p:nvPr>
            <p:ph sz="quarter" idx="13"/>
          </p:nvPr>
        </p:nvSpPr>
        <p:spPr/>
        <p:txBody>
          <a:bodyPr>
            <a:normAutofit fontScale="55000" lnSpcReduction="20000"/>
          </a:bodyPr>
          <a:lstStyle/>
          <a:p>
            <a:pPr fontAlgn="auto">
              <a:spcBef>
                <a:spcPct val="100000"/>
              </a:spcBef>
              <a:spcAft>
                <a:spcPts val="0"/>
              </a:spcAft>
              <a:buSzPct val="99000"/>
              <a:tabLst/>
            </a:pPr>
            <a:r>
              <a:rPr lang="en-US" kern="1200" dirty="0">
                <a:sym typeface="Arial"/>
              </a:rPr>
              <a:t>The Federal Government maintains a wide range of capabilities and resources that may be required to deal with domestic incidents in order to save lives and protect property and the environment while ensuring the protection of privacy, civil rights, and civil liberties. </a:t>
            </a:r>
          </a:p>
          <a:p>
            <a:pPr fontAlgn="auto">
              <a:spcBef>
                <a:spcPct val="100000"/>
              </a:spcBef>
              <a:spcAft>
                <a:spcPts val="0"/>
              </a:spcAft>
              <a:buSzPct val="99000"/>
              <a:tabLst/>
            </a:pPr>
            <a:r>
              <a:rPr lang="en-US" kern="1200" dirty="0">
                <a:sym typeface="Arial"/>
              </a:rPr>
              <a:t>The Federal Government becomes involved with a response when Federal interests are involved; when state, local, tribal, or territorial governments request assistance; or as authorized or required by statute, regulation, or policy.</a:t>
            </a:r>
          </a:p>
          <a:p>
            <a:pPr fontAlgn="auto">
              <a:spcBef>
                <a:spcPct val="100000"/>
              </a:spcBef>
              <a:spcAft>
                <a:spcPts val="0"/>
              </a:spcAft>
              <a:buSzPct val="99000"/>
              <a:tabLst/>
            </a:pPr>
            <a:r>
              <a:rPr lang="en-US" kern="1200" dirty="0">
                <a:sym typeface="Arial"/>
              </a:rPr>
              <a:t>Visit the website </a:t>
            </a:r>
            <a:r>
              <a:rPr lang="en-US" kern="1200" dirty="0">
                <a:sym typeface="Arial"/>
                <a:hlinkClick r:id="rId2">
                  <a:extLst>
                    <a:ext uri="{A12FA001-AC4F-418D-AE19-62706E023703}">
                      <ahyp:hlinkClr xmlns:ahyp="http://schemas.microsoft.com/office/drawing/2018/hyperlinkcolor" val="tx"/>
                    </a:ext>
                  </a:extLst>
                </a:hlinkClick>
              </a:rPr>
              <a:t>NRF</a:t>
            </a:r>
            <a:r>
              <a:rPr lang="en-US" kern="1200" dirty="0">
                <a:sym typeface="Arial"/>
              </a:rPr>
              <a:t>  (https://www.fema.gov/media-library/assets/documents/117791) to read page 34 to learn more. </a:t>
            </a:r>
            <a:endParaRPr lang="en-US" dirty="0"/>
          </a:p>
        </p:txBody>
      </p:sp>
      <p:pic>
        <p:nvPicPr>
          <p:cNvPr id="8" name="Content Placeholder 7" descr="Two photos are shown. The first shows two people in hardhats looking at a scene of debris being cleaned up. The second photo shows an FBI Evidence Response Team working at the scene of an incident.">
            <a:extLst>
              <a:ext uri="{FF2B5EF4-FFF2-40B4-BE49-F238E27FC236}">
                <a16:creationId xmlns:a16="http://schemas.microsoft.com/office/drawing/2014/main" id="{CBE5D551-2129-49F5-BD0E-D2E48CCB9937}"/>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3800389" y="3471863"/>
            <a:ext cx="1543222" cy="2233612"/>
          </a:xfrm>
          <a:prstGeom prst="rect">
            <a:avLst/>
          </a:prstGeom>
        </p:spPr>
      </p:pic>
      <p:sp>
        <p:nvSpPr>
          <p:cNvPr id="9" name="Slide Number Placeholder 8">
            <a:extLst>
              <a:ext uri="{FF2B5EF4-FFF2-40B4-BE49-F238E27FC236}">
                <a16:creationId xmlns:a16="http://schemas.microsoft.com/office/drawing/2014/main" id="{1582048C-7199-4A18-90BB-B684A1708F2B}"/>
              </a:ext>
            </a:extLst>
          </p:cNvPr>
          <p:cNvSpPr>
            <a:spLocks noGrp="1"/>
          </p:cNvSpPr>
          <p:nvPr>
            <p:ph type="sldNum" sz="quarter" idx="12"/>
          </p:nvPr>
        </p:nvSpPr>
        <p:spPr/>
        <p:txBody>
          <a:bodyPr/>
          <a:lstStyle/>
          <a:p>
            <a:pPr>
              <a:spcBef>
                <a:spcPts val="100"/>
              </a:spcBef>
              <a:buSzPct val="99000"/>
            </a:pPr>
            <a:fld id="{9417E11D-4D0C-48C0-93D4-965230B5E8FB}" type="slidenum">
              <a:rPr lang="en-US" smtClean="0"/>
              <a:pPr>
                <a:spcBef>
                  <a:spcPts val="100"/>
                </a:spcBef>
                <a:buSzPct val="99000"/>
              </a:pPr>
              <a:t>17</a:t>
            </a:fld>
            <a:endParaRPr lang="en-US"/>
          </a:p>
        </p:txBody>
      </p:sp>
    </p:spTree>
    <p:extLst>
      <p:ext uri="{BB962C8B-B14F-4D97-AF65-F5344CB8AC3E}">
        <p14:creationId xmlns:p14="http://schemas.microsoft.com/office/powerpoint/2010/main" val="3190968861"/>
      </p:ext>
    </p:extLst>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Knowledge Review 2</a:t>
            </a:r>
          </a:p>
        </p:txBody>
      </p:sp>
      <p:sp>
        <p:nvSpPr>
          <p:cNvPr id="3" name="Content Placeholder 2">
            <a:extLst>
              <a:ext uri="{FF2B5EF4-FFF2-40B4-BE49-F238E27FC236}">
                <a16:creationId xmlns:a16="http://schemas.microsoft.com/office/drawing/2014/main" id="{9A68F127-1AD2-44D1-A2A5-CE42C12D9F3F}"/>
              </a:ext>
            </a:extLst>
          </p:cNvPr>
          <p:cNvSpPr>
            <a:spLocks noGrp="1"/>
          </p:cNvSpPr>
          <p:nvPr>
            <p:ph idx="1"/>
          </p:nvPr>
        </p:nvSpPr>
        <p:spPr/>
        <p:txBody>
          <a:bodyPr/>
          <a:lstStyle/>
          <a:p>
            <a:pPr fontAlgn="auto">
              <a:spcBef>
                <a:spcPct val="100000"/>
              </a:spcBef>
              <a:spcAft>
                <a:spcPts val="0"/>
              </a:spcAft>
              <a:buSzPct val="99000"/>
              <a:tabLst/>
            </a:pPr>
            <a:r>
              <a:rPr lang="en-US" kern="1200" dirty="0">
                <a:sym typeface="Arial"/>
              </a:rPr>
              <a:t>Based on the information presented, review each of the Federal Response Key Players. </a:t>
            </a:r>
          </a:p>
          <a:p>
            <a:pPr fontAlgn="auto">
              <a:spcBef>
                <a:spcPct val="100000"/>
              </a:spcBef>
              <a:spcAft>
                <a:spcPts val="0"/>
              </a:spcAft>
              <a:buSzPct val="99000"/>
              <a:tabLst/>
            </a:pPr>
            <a:r>
              <a:rPr lang="en-US" kern="1200" dirty="0">
                <a:sym typeface="Arial"/>
              </a:rPr>
              <a:t>Be prepared to discuss your answer. </a:t>
            </a:r>
          </a:p>
          <a:p>
            <a:pPr fontAlgn="auto">
              <a:spcBef>
                <a:spcPct val="100000"/>
              </a:spcBef>
              <a:spcAft>
                <a:spcPts val="0"/>
              </a:spcAft>
              <a:buSzPct val="99000"/>
              <a:tabLst/>
            </a:pPr>
            <a:r>
              <a:rPr lang="en-US" kern="1200" dirty="0">
                <a:sym typeface="Arial"/>
              </a:rPr>
              <a:t> </a:t>
            </a:r>
            <a:endParaRPr lang="en-US" dirty="0"/>
          </a:p>
        </p:txBody>
      </p:sp>
      <p:sp>
        <p:nvSpPr>
          <p:cNvPr id="6" name="Slide Number Placeholder 5">
            <a:extLst>
              <a:ext uri="{FF2B5EF4-FFF2-40B4-BE49-F238E27FC236}">
                <a16:creationId xmlns:a16="http://schemas.microsoft.com/office/drawing/2014/main" id="{2B0F2077-8104-4E79-A572-B635D2CB4643}"/>
              </a:ext>
            </a:extLst>
          </p:cNvPr>
          <p:cNvSpPr>
            <a:spLocks noGrp="1"/>
          </p:cNvSpPr>
          <p:nvPr>
            <p:ph type="sldNum" sz="quarter" idx="12"/>
          </p:nvPr>
        </p:nvSpPr>
        <p:spPr/>
        <p:txBody>
          <a:bodyPr/>
          <a:lstStyle/>
          <a:p>
            <a:pPr>
              <a:spcBef>
                <a:spcPts val="100"/>
              </a:spcBef>
              <a:buSzPct val="99000"/>
            </a:pPr>
            <a:fld id="{9417E11D-4D0C-48C0-93D4-965230B5E8FB}" type="slidenum">
              <a:rPr lang="en-US" smtClean="0"/>
              <a:pPr>
                <a:spcBef>
                  <a:spcPts val="100"/>
                </a:spcBef>
                <a:buSzPct val="99000"/>
              </a:pPr>
              <a:t>18</a:t>
            </a:fld>
            <a:endParaRPr lang="en-US"/>
          </a:p>
        </p:txBody>
      </p:sp>
    </p:spTree>
    <p:extLst>
      <p:ext uri="{BB962C8B-B14F-4D97-AF65-F5344CB8AC3E}">
        <p14:creationId xmlns:p14="http://schemas.microsoft.com/office/powerpoint/2010/main" val="2523672746"/>
      </p:ext>
    </p:extLst>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Types of Federal Aid (1 of 2)</a:t>
            </a:r>
          </a:p>
        </p:txBody>
      </p:sp>
      <p:sp>
        <p:nvSpPr>
          <p:cNvPr id="3" name="Content Placeholder 2">
            <a:extLst>
              <a:ext uri="{FF2B5EF4-FFF2-40B4-BE49-F238E27FC236}">
                <a16:creationId xmlns:a16="http://schemas.microsoft.com/office/drawing/2014/main" id="{B1ED4EB2-C477-4E78-B251-F3600F98A10B}"/>
              </a:ext>
            </a:extLst>
          </p:cNvPr>
          <p:cNvSpPr>
            <a:spLocks noGrp="1"/>
          </p:cNvSpPr>
          <p:nvPr>
            <p:ph sz="quarter" idx="13"/>
          </p:nvPr>
        </p:nvSpPr>
        <p:spPr/>
        <p:txBody>
          <a:bodyPr>
            <a:noAutofit/>
          </a:bodyPr>
          <a:lstStyle/>
          <a:p>
            <a:pPr fontAlgn="auto">
              <a:spcBef>
                <a:spcPts val="600"/>
              </a:spcBef>
              <a:spcAft>
                <a:spcPts val="0"/>
              </a:spcAft>
              <a:buSzPct val="99000"/>
              <a:tabLst/>
            </a:pPr>
            <a:r>
              <a:rPr lang="en-US" sz="1000" b="1" kern="1200" dirty="0">
                <a:sym typeface="Arial"/>
              </a:rPr>
              <a:t>Federal Response and Assistance Available Without a Stafford Act Declaration</a:t>
            </a:r>
            <a:endParaRPr lang="en-US" sz="1000" kern="1200" dirty="0">
              <a:sym typeface="Arial"/>
            </a:endParaRPr>
          </a:p>
          <a:p>
            <a:pPr fontAlgn="auto">
              <a:spcBef>
                <a:spcPts val="600"/>
              </a:spcBef>
              <a:spcAft>
                <a:spcPts val="0"/>
              </a:spcAft>
              <a:buSzPct val="99000"/>
              <a:tabLst/>
            </a:pPr>
            <a:r>
              <a:rPr lang="en-US" sz="1000" kern="1200" dirty="0">
                <a:sym typeface="Arial"/>
              </a:rPr>
              <a:t>The National Response Framework covers the full range of complex and constantly changing requirements in anticipation of, or in response to, threats or actual incidents. In addition to Stafford Act support, the National Response Framework or other supplementary or complementary operational plans may be applied to respond or provide other forms of support. </a:t>
            </a:r>
          </a:p>
          <a:p>
            <a:pPr fontAlgn="auto">
              <a:spcBef>
                <a:spcPts val="600"/>
              </a:spcBef>
              <a:spcAft>
                <a:spcPts val="0"/>
              </a:spcAft>
              <a:buSzPct val="99000"/>
              <a:tabLst/>
            </a:pPr>
            <a:r>
              <a:rPr lang="en-US" sz="1000" kern="1200" dirty="0">
                <a:sym typeface="Arial"/>
              </a:rPr>
              <a:t>Immediate lifesaving assistance to states and other types of assistance, such as wildland firefighting support or response to an agricultural disease or cybersecurity incident, are performed by Federal departments or agencies under their own authorities and funding or through reciprocal mutual assistance agreements. </a:t>
            </a:r>
          </a:p>
          <a:p>
            <a:pPr fontAlgn="auto">
              <a:spcBef>
                <a:spcPts val="600"/>
              </a:spcBef>
              <a:spcAft>
                <a:spcPts val="0"/>
              </a:spcAft>
              <a:buSzPct val="99000"/>
              <a:tabLst/>
            </a:pPr>
            <a:r>
              <a:rPr lang="en-US" sz="1000" b="1" kern="1200" dirty="0">
                <a:sym typeface="Arial"/>
              </a:rPr>
              <a:t>Federal-to-Federal Support</a:t>
            </a:r>
            <a:r>
              <a:rPr lang="en-US" sz="1000" kern="1200" dirty="0">
                <a:sym typeface="Arial"/>
              </a:rPr>
              <a:t> </a:t>
            </a:r>
          </a:p>
          <a:p>
            <a:pPr fontAlgn="auto">
              <a:spcBef>
                <a:spcPts val="600"/>
              </a:spcBef>
              <a:spcAft>
                <a:spcPts val="0"/>
              </a:spcAft>
              <a:buSzPct val="99000"/>
              <a:tabLst/>
            </a:pPr>
            <a:r>
              <a:rPr lang="en-US" sz="1000" kern="1200" dirty="0">
                <a:sym typeface="Arial"/>
              </a:rPr>
              <a:t>A Federal department or agency responding to an incident under its own authorities may also request support from the Secretary of Homeland Security in obtaining and coordinating additional Federal assistance. </a:t>
            </a:r>
          </a:p>
          <a:p>
            <a:pPr fontAlgn="auto">
              <a:spcBef>
                <a:spcPts val="600"/>
              </a:spcBef>
              <a:spcAft>
                <a:spcPts val="0"/>
              </a:spcAft>
              <a:buSzPct val="99000"/>
              <a:tabLst/>
            </a:pPr>
            <a:r>
              <a:rPr lang="en-US" sz="1000" kern="1200" dirty="0">
                <a:sym typeface="Arial"/>
              </a:rPr>
              <a:t>Federal departments and agencies may execute interagency or intra-agency reimbursable agreements in accordance with the Economy Act or other applicable authorities. </a:t>
            </a:r>
            <a:endParaRPr lang="en-US" sz="1000" dirty="0"/>
          </a:p>
        </p:txBody>
      </p:sp>
      <p:pic>
        <p:nvPicPr>
          <p:cNvPr id="8" name="Content Placeholder 7" descr="Two firefighters climbing a ladder into a smoking window.">
            <a:extLst>
              <a:ext uri="{FF2B5EF4-FFF2-40B4-BE49-F238E27FC236}">
                <a16:creationId xmlns:a16="http://schemas.microsoft.com/office/drawing/2014/main" id="{7BED9F82-1427-4A13-908C-069B337C005B}"/>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3714750" y="3498056"/>
            <a:ext cx="1714500" cy="2181225"/>
          </a:xfrm>
          <a:prstGeom prst="rect">
            <a:avLst/>
          </a:prstGeom>
        </p:spPr>
      </p:pic>
      <p:sp>
        <p:nvSpPr>
          <p:cNvPr id="9" name="Slide Number Placeholder 8">
            <a:extLst>
              <a:ext uri="{FF2B5EF4-FFF2-40B4-BE49-F238E27FC236}">
                <a16:creationId xmlns:a16="http://schemas.microsoft.com/office/drawing/2014/main" id="{E1BF5007-A4E8-48DB-AF87-CD688972F923}"/>
              </a:ext>
            </a:extLst>
          </p:cNvPr>
          <p:cNvSpPr>
            <a:spLocks noGrp="1"/>
          </p:cNvSpPr>
          <p:nvPr>
            <p:ph type="sldNum" sz="quarter" idx="12"/>
          </p:nvPr>
        </p:nvSpPr>
        <p:spPr/>
        <p:txBody>
          <a:bodyPr/>
          <a:lstStyle/>
          <a:p>
            <a:pPr>
              <a:spcBef>
                <a:spcPts val="100"/>
              </a:spcBef>
              <a:buSzPct val="99000"/>
            </a:pPr>
            <a:fld id="{9417E11D-4D0C-48C0-93D4-965230B5E8FB}" type="slidenum">
              <a:rPr lang="en-US" smtClean="0"/>
              <a:pPr>
                <a:spcBef>
                  <a:spcPts val="100"/>
                </a:spcBef>
                <a:buSzPct val="99000"/>
              </a:pPr>
              <a:t>19</a:t>
            </a:fld>
            <a:endParaRPr lang="en-US"/>
          </a:p>
        </p:txBody>
      </p:sp>
    </p:spTree>
    <p:extLst>
      <p:ext uri="{BB962C8B-B14F-4D97-AF65-F5344CB8AC3E}">
        <p14:creationId xmlns:p14="http://schemas.microsoft.com/office/powerpoint/2010/main" val="2911441021"/>
      </p:ext>
    </p:extLst>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Response Partnerships</a:t>
            </a:r>
          </a:p>
        </p:txBody>
      </p:sp>
      <p:sp>
        <p:nvSpPr>
          <p:cNvPr id="7" name="Slide Number Placeholder 6">
            <a:extLst>
              <a:ext uri="{FF2B5EF4-FFF2-40B4-BE49-F238E27FC236}">
                <a16:creationId xmlns:a16="http://schemas.microsoft.com/office/drawing/2014/main" id="{4D5BBA70-7F76-4CB2-B77D-B257475CB594}"/>
              </a:ext>
            </a:extLst>
          </p:cNvPr>
          <p:cNvSpPr>
            <a:spLocks noGrp="1"/>
          </p:cNvSpPr>
          <p:nvPr>
            <p:ph type="sldNum" sz="quarter" idx="12"/>
          </p:nvPr>
        </p:nvSpPr>
        <p:spPr/>
        <p:txBody>
          <a:bodyPr/>
          <a:lstStyle/>
          <a:p>
            <a:pPr>
              <a:spcBef>
                <a:spcPts val="100"/>
              </a:spcBef>
              <a:buSzPct val="99000"/>
            </a:pPr>
            <a:fld id="{9417E11D-4D0C-48C0-93D4-965230B5E8FB}" type="slidenum">
              <a:rPr lang="en-US" smtClean="0"/>
              <a:pPr>
                <a:spcBef>
                  <a:spcPts val="100"/>
                </a:spcBef>
                <a:buSzPct val="99000"/>
              </a:pPr>
              <a:t>2</a:t>
            </a:fld>
            <a:endParaRPr lang="en-US"/>
          </a:p>
        </p:txBody>
      </p:sp>
      <p:sp>
        <p:nvSpPr>
          <p:cNvPr id="3" name="Content Placeholder 2">
            <a:extLst>
              <a:ext uri="{FF2B5EF4-FFF2-40B4-BE49-F238E27FC236}">
                <a16:creationId xmlns:a16="http://schemas.microsoft.com/office/drawing/2014/main" id="{E26B72CA-6E13-48A2-8E8D-80EF28CFD31B}"/>
              </a:ext>
            </a:extLst>
          </p:cNvPr>
          <p:cNvSpPr>
            <a:spLocks noGrp="1"/>
          </p:cNvSpPr>
          <p:nvPr>
            <p:ph sz="quarter" idx="13"/>
          </p:nvPr>
        </p:nvSpPr>
        <p:spPr/>
        <p:txBody>
          <a:bodyPr>
            <a:normAutofit fontScale="77500" lnSpcReduction="20000"/>
          </a:bodyPr>
          <a:lstStyle/>
          <a:p>
            <a:pPr>
              <a:spcBef>
                <a:spcPct val="100000"/>
              </a:spcBef>
              <a:buSzPct val="99000"/>
            </a:pPr>
            <a:r>
              <a:rPr lang="en-US" kern="1200" dirty="0">
                <a:sym typeface="Arial"/>
              </a:rPr>
              <a:t>An effective, unified national response requires layered, mutually supporting capabilities. Individuals and communities, the private and nonprofit sectors, faith-based organizations, and all levels of government should understand their respective roles and responsibilities and how to complement each other in achieving shared goals. The video below provides more information on effective response partnerships.</a:t>
            </a:r>
            <a:endParaRPr lang="en-US" dirty="0"/>
          </a:p>
        </p:txBody>
      </p:sp>
      <p:pic>
        <p:nvPicPr>
          <p:cNvPr id="9" name="F640205241532261F2581308000D4137.mp4">
            <a:hlinkClick r:id="" action="ppaction://media"/>
            <a:extLst>
              <a:ext uri="{FF2B5EF4-FFF2-40B4-BE49-F238E27FC236}">
                <a16:creationId xmlns:a16="http://schemas.microsoft.com/office/drawing/2014/main" id="{E4F3DA9A-90DF-4FE0-8EE8-956133D1AA65}"/>
              </a:ext>
            </a:extLst>
          </p:cNvPr>
          <p:cNvPicPr>
            <a:picLocks noGrp="1" noChangeAspect="1"/>
          </p:cNvPicPr>
          <p:nvPr>
            <p:ph sz="quarter" idx="14"/>
            <a:videoFile r:link="rId2"/>
            <p:extLst>
              <p:ext uri="{DAA4B4D4-6D71-4841-9C94-3DE7FCFB9230}">
                <p14:media xmlns:p14="http://schemas.microsoft.com/office/powerpoint/2010/main" r:embed="rId1"/>
              </p:ext>
            </p:extLst>
          </p:nvPr>
        </p:nvPicPr>
        <p:blipFill>
          <a:blip r:embed="rId4"/>
          <a:stretch>
            <a:fillRect/>
          </a:stretch>
        </p:blipFill>
        <p:spPr>
          <a:xfrm>
            <a:off x="3082925" y="3471863"/>
            <a:ext cx="2978149" cy="2233612"/>
          </a:xfrm>
          <a:prstGeom prst="rect">
            <a:avLst/>
          </a:prstGeom>
        </p:spPr>
      </p:pic>
    </p:spTree>
    <p:extLst>
      <p:ext uri="{BB962C8B-B14F-4D97-AF65-F5344CB8AC3E}">
        <p14:creationId xmlns:p14="http://schemas.microsoft.com/office/powerpoint/2010/main" val="421049090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63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showWhenStopped="0">
                <p:cTn id="12" repeatCount="indefinite" fill="hold" display="0">
                  <p:stCondLst>
                    <p:cond delay="indefinite"/>
                  </p:stCondLst>
                </p:cTn>
                <p:tgtEl>
                  <p:spTgt spid="9"/>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Types of Federal Aid (2 of 2)</a:t>
            </a:r>
          </a:p>
        </p:txBody>
      </p:sp>
      <p:sp>
        <p:nvSpPr>
          <p:cNvPr id="7" name="Slide Number Placeholder 6">
            <a:extLst>
              <a:ext uri="{FF2B5EF4-FFF2-40B4-BE49-F238E27FC236}">
                <a16:creationId xmlns:a16="http://schemas.microsoft.com/office/drawing/2014/main" id="{F4AC1DAC-2C99-4DC6-B0A1-EB42AF68C847}"/>
              </a:ext>
            </a:extLst>
          </p:cNvPr>
          <p:cNvSpPr>
            <a:spLocks noGrp="1"/>
          </p:cNvSpPr>
          <p:nvPr>
            <p:ph type="sldNum" sz="quarter" idx="12"/>
          </p:nvPr>
        </p:nvSpPr>
        <p:spPr/>
        <p:txBody>
          <a:bodyPr/>
          <a:lstStyle/>
          <a:p>
            <a:pPr>
              <a:spcBef>
                <a:spcPts val="100"/>
              </a:spcBef>
              <a:buSzPct val="99000"/>
            </a:pPr>
            <a:fld id="{9417E11D-4D0C-48C0-93D4-965230B5E8FB}" type="slidenum">
              <a:rPr lang="en-US" smtClean="0"/>
              <a:pPr>
                <a:spcBef>
                  <a:spcPts val="100"/>
                </a:spcBef>
                <a:buSzPct val="99000"/>
              </a:pPr>
              <a:t>20</a:t>
            </a:fld>
            <a:endParaRPr lang="en-US"/>
          </a:p>
        </p:txBody>
      </p:sp>
      <p:sp>
        <p:nvSpPr>
          <p:cNvPr id="3" name="Content Placeholder 2">
            <a:extLst>
              <a:ext uri="{FF2B5EF4-FFF2-40B4-BE49-F238E27FC236}">
                <a16:creationId xmlns:a16="http://schemas.microsoft.com/office/drawing/2014/main" id="{BB31C463-6A12-493B-858D-ED949F1B6BB9}"/>
              </a:ext>
            </a:extLst>
          </p:cNvPr>
          <p:cNvSpPr>
            <a:spLocks noGrp="1"/>
          </p:cNvSpPr>
          <p:nvPr>
            <p:ph sz="quarter" idx="13"/>
          </p:nvPr>
        </p:nvSpPr>
        <p:spPr/>
        <p:txBody>
          <a:bodyPr>
            <a:normAutofit fontScale="62500" lnSpcReduction="20000"/>
          </a:bodyPr>
          <a:lstStyle/>
          <a:p>
            <a:pPr fontAlgn="auto">
              <a:spcBef>
                <a:spcPct val="100000"/>
              </a:spcBef>
              <a:spcAft>
                <a:spcPts val="0"/>
              </a:spcAft>
              <a:buSzPct val="99000"/>
              <a:tabLst/>
            </a:pPr>
            <a:r>
              <a:rPr lang="en-US" b="1" kern="1200">
                <a:sym typeface="Arial"/>
              </a:rPr>
              <a:t>Requesting Federal Assistance</a:t>
            </a:r>
            <a:r>
              <a:rPr lang="en-US" kern="1200">
                <a:sym typeface="Arial"/>
              </a:rPr>
              <a:t> </a:t>
            </a:r>
          </a:p>
          <a:p>
            <a:pPr fontAlgn="auto">
              <a:spcBef>
                <a:spcPct val="100000"/>
              </a:spcBef>
              <a:spcAft>
                <a:spcPts val="0"/>
              </a:spcAft>
              <a:buSzPct val="99000"/>
              <a:tabLst/>
            </a:pPr>
            <a:r>
              <a:rPr lang="en-US" b="1" kern="1200">
                <a:sym typeface="Arial"/>
              </a:rPr>
              <a:t>Federal Response and Assistance Under the Stafford Act Declaration</a:t>
            </a:r>
            <a:endParaRPr lang="en-US" kern="1200">
              <a:sym typeface="Arial"/>
            </a:endParaRPr>
          </a:p>
          <a:p>
            <a:pPr fontAlgn="auto">
              <a:spcBef>
                <a:spcPct val="100000"/>
              </a:spcBef>
              <a:spcAft>
                <a:spcPts val="0"/>
              </a:spcAft>
              <a:buSzPct val="99000"/>
              <a:tabLst/>
            </a:pPr>
            <a:r>
              <a:rPr lang="en-US" kern="1200">
                <a:sym typeface="Arial"/>
              </a:rPr>
              <a:t>Federal support to States, Tribal nations, territories and insular areas, and local jurisdictions takes many forms. The most widely known authority under which assistance is provided for major incidents is the Stafford Act. </a:t>
            </a:r>
            <a:endParaRPr lang="en-US"/>
          </a:p>
        </p:txBody>
      </p:sp>
      <p:pic>
        <p:nvPicPr>
          <p:cNvPr id="9" name="0262205241532361D4D1130800232899.mp4">
            <a:hlinkClick r:id="" action="ppaction://media"/>
            <a:extLst>
              <a:ext uri="{FF2B5EF4-FFF2-40B4-BE49-F238E27FC236}">
                <a16:creationId xmlns:a16="http://schemas.microsoft.com/office/drawing/2014/main" id="{ACC96406-6792-4D0D-B469-465B62FC1FB3}"/>
              </a:ext>
            </a:extLst>
          </p:cNvPr>
          <p:cNvPicPr>
            <a:picLocks noGrp="1" noChangeAspect="1"/>
          </p:cNvPicPr>
          <p:nvPr>
            <p:ph sz="quarter" idx="14"/>
            <a:videoFile r:link="rId2"/>
            <p:extLst>
              <p:ext uri="{DAA4B4D4-6D71-4841-9C94-3DE7FCFB9230}">
                <p14:media xmlns:p14="http://schemas.microsoft.com/office/powerpoint/2010/main" r:embed="rId1"/>
              </p:ext>
            </p:extLst>
          </p:nvPr>
        </p:nvPicPr>
        <p:blipFill>
          <a:blip r:embed="rId4"/>
          <a:stretch>
            <a:fillRect/>
          </a:stretch>
        </p:blipFill>
        <p:spPr>
          <a:xfrm>
            <a:off x="3082925" y="3471863"/>
            <a:ext cx="2978149" cy="2233612"/>
          </a:xfrm>
          <a:prstGeom prst="rect">
            <a:avLst/>
          </a:prstGeom>
        </p:spPr>
      </p:pic>
    </p:spTree>
    <p:extLst>
      <p:ext uri="{BB962C8B-B14F-4D97-AF65-F5344CB8AC3E}">
        <p14:creationId xmlns:p14="http://schemas.microsoft.com/office/powerpoint/2010/main" val="251934697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74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showWhenStopped="0">
                <p:cTn id="12" repeatCount="indefinite" fill="hold" display="0">
                  <p:stCondLst>
                    <p:cond delay="indefinite"/>
                  </p:stCondLst>
                </p:cTn>
                <p:tgtEl>
                  <p:spTgt spid="9"/>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Knowledge Review 4</a:t>
            </a:r>
          </a:p>
        </p:txBody>
      </p:sp>
      <p:sp>
        <p:nvSpPr>
          <p:cNvPr id="3" name="Content Placeholder 2">
            <a:extLst>
              <a:ext uri="{FF2B5EF4-FFF2-40B4-BE49-F238E27FC236}">
                <a16:creationId xmlns:a16="http://schemas.microsoft.com/office/drawing/2014/main" id="{BD4A731D-7D7E-42DE-9A4C-498C11DEC12D}"/>
              </a:ext>
            </a:extLst>
          </p:cNvPr>
          <p:cNvSpPr>
            <a:spLocks noGrp="1"/>
          </p:cNvSpPr>
          <p:nvPr>
            <p:ph idx="1"/>
          </p:nvPr>
        </p:nvSpPr>
        <p:spPr/>
        <p:txBody>
          <a:bodyPr/>
          <a:lstStyle/>
          <a:p>
            <a:pPr>
              <a:spcBef>
                <a:spcPct val="100000"/>
              </a:spcBef>
              <a:buSzPct val="99000"/>
            </a:pPr>
            <a:r>
              <a:rPr lang="en-US" kern="1200">
                <a:sym typeface="Arial"/>
              </a:rPr>
              <a:t>When do State Governments respond to incidents?</a:t>
            </a:r>
            <a:endParaRPr lang="en-US"/>
          </a:p>
        </p:txBody>
      </p:sp>
      <p:sp>
        <p:nvSpPr>
          <p:cNvPr id="6" name="Slide Number Placeholder 5">
            <a:extLst>
              <a:ext uri="{FF2B5EF4-FFF2-40B4-BE49-F238E27FC236}">
                <a16:creationId xmlns:a16="http://schemas.microsoft.com/office/drawing/2014/main" id="{AAAF0B33-106C-46BD-9149-E0512DD1138F}"/>
              </a:ext>
            </a:extLst>
          </p:cNvPr>
          <p:cNvSpPr>
            <a:spLocks noGrp="1"/>
          </p:cNvSpPr>
          <p:nvPr>
            <p:ph type="sldNum" sz="quarter" idx="12"/>
          </p:nvPr>
        </p:nvSpPr>
        <p:spPr/>
        <p:txBody>
          <a:bodyPr/>
          <a:lstStyle/>
          <a:p>
            <a:pPr>
              <a:spcBef>
                <a:spcPts val="100"/>
              </a:spcBef>
              <a:buSzPct val="99000"/>
            </a:pPr>
            <a:fld id="{9417E11D-4D0C-48C0-93D4-965230B5E8FB}" type="slidenum">
              <a:rPr lang="en-US" smtClean="0"/>
              <a:pPr>
                <a:spcBef>
                  <a:spcPts val="100"/>
                </a:spcBef>
                <a:buSzPct val="99000"/>
              </a:pPr>
              <a:t>21</a:t>
            </a:fld>
            <a:endParaRPr lang="en-US"/>
          </a:p>
        </p:txBody>
      </p:sp>
    </p:spTree>
    <p:extLst>
      <p:ext uri="{BB962C8B-B14F-4D97-AF65-F5344CB8AC3E}">
        <p14:creationId xmlns:p14="http://schemas.microsoft.com/office/powerpoint/2010/main" val="1513418038"/>
      </p:ext>
    </p:extLst>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Lesson 2 Summary</a:t>
            </a:r>
          </a:p>
        </p:txBody>
      </p:sp>
      <p:sp>
        <p:nvSpPr>
          <p:cNvPr id="3" name="Content Placeholder 2">
            <a:extLst>
              <a:ext uri="{FF2B5EF4-FFF2-40B4-BE49-F238E27FC236}">
                <a16:creationId xmlns:a16="http://schemas.microsoft.com/office/drawing/2014/main" id="{8D205751-B2CD-4C4B-A39E-F80F10A51A92}"/>
              </a:ext>
            </a:extLst>
          </p:cNvPr>
          <p:cNvSpPr>
            <a:spLocks noGrp="1"/>
          </p:cNvSpPr>
          <p:nvPr>
            <p:ph sz="quarter" idx="13"/>
          </p:nvPr>
        </p:nvSpPr>
        <p:spPr/>
        <p:txBody>
          <a:bodyPr>
            <a:normAutofit fontScale="85000" lnSpcReduction="20000"/>
          </a:bodyPr>
          <a:lstStyle/>
          <a:p>
            <a:pPr fontAlgn="auto">
              <a:spcBef>
                <a:spcPct val="100000"/>
              </a:spcBef>
              <a:spcAft>
                <a:spcPts val="0"/>
              </a:spcAft>
              <a:buSzPct val="99000"/>
              <a:tabLst/>
            </a:pPr>
            <a:r>
              <a:rPr lang="en-US" kern="1200" dirty="0">
                <a:sym typeface="Arial"/>
              </a:rPr>
              <a:t>In this lesson, you learned how the National Response Framework defines the response roles and responsibilities of all elements of the whole community.</a:t>
            </a:r>
          </a:p>
          <a:p>
            <a:pPr fontAlgn="auto">
              <a:spcBef>
                <a:spcPct val="100000"/>
              </a:spcBef>
              <a:spcAft>
                <a:spcPts val="0"/>
              </a:spcAft>
              <a:buSzPct val="99000"/>
              <a:tabLst/>
            </a:pPr>
            <a:r>
              <a:rPr lang="en-US" kern="1200" dirty="0">
                <a:sym typeface="Arial"/>
              </a:rPr>
              <a:t>The next lesson presents the core capabilities for the Response mission area and the actions required to build and deliver these capabilities. </a:t>
            </a:r>
            <a:endParaRPr lang="en-US" dirty="0"/>
          </a:p>
        </p:txBody>
      </p:sp>
      <p:pic>
        <p:nvPicPr>
          <p:cNvPr id="8" name="Content Placeholder 7" descr="Lesson List. National Response Framework Overview (complete); Roles and Responsibilities (complete); Core Capabilities (next); Coordinating Structures and Operational Planning.">
            <a:extLst>
              <a:ext uri="{FF2B5EF4-FFF2-40B4-BE49-F238E27FC236}">
                <a16:creationId xmlns:a16="http://schemas.microsoft.com/office/drawing/2014/main" id="{316A75A3-8504-488C-8AA0-E4A298429192}"/>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5346700" y="1776412"/>
            <a:ext cx="2565400" cy="3314700"/>
          </a:xfrm>
          <a:prstGeom prst="rect">
            <a:avLst/>
          </a:prstGeom>
        </p:spPr>
      </p:pic>
      <p:sp>
        <p:nvSpPr>
          <p:cNvPr id="9" name="Slide Number Placeholder 8">
            <a:extLst>
              <a:ext uri="{FF2B5EF4-FFF2-40B4-BE49-F238E27FC236}">
                <a16:creationId xmlns:a16="http://schemas.microsoft.com/office/drawing/2014/main" id="{F26CD21C-3528-46DF-B9D1-7A7F6C4FBC42}"/>
              </a:ext>
            </a:extLst>
          </p:cNvPr>
          <p:cNvSpPr>
            <a:spLocks noGrp="1"/>
          </p:cNvSpPr>
          <p:nvPr>
            <p:ph type="sldNum" sz="quarter" idx="12"/>
          </p:nvPr>
        </p:nvSpPr>
        <p:spPr/>
        <p:txBody>
          <a:bodyPr/>
          <a:lstStyle/>
          <a:p>
            <a:pPr>
              <a:spcBef>
                <a:spcPts val="100"/>
              </a:spcBef>
              <a:buSzPct val="99000"/>
            </a:pPr>
            <a:fld id="{9417E11D-4D0C-48C0-93D4-965230B5E8FB}" type="slidenum">
              <a:rPr lang="en-US" smtClean="0"/>
              <a:pPr>
                <a:spcBef>
                  <a:spcPts val="100"/>
                </a:spcBef>
                <a:buSzPct val="99000"/>
              </a:pPr>
              <a:t>22</a:t>
            </a:fld>
            <a:endParaRPr lang="en-US"/>
          </a:p>
        </p:txBody>
      </p:sp>
    </p:spTree>
    <p:extLst>
      <p:ext uri="{BB962C8B-B14F-4D97-AF65-F5344CB8AC3E}">
        <p14:creationId xmlns:p14="http://schemas.microsoft.com/office/powerpoint/2010/main" val="3734172124"/>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Communities</a:t>
            </a:r>
          </a:p>
        </p:txBody>
      </p:sp>
      <p:sp>
        <p:nvSpPr>
          <p:cNvPr id="3" name="Content Placeholder 2">
            <a:extLst>
              <a:ext uri="{FF2B5EF4-FFF2-40B4-BE49-F238E27FC236}">
                <a16:creationId xmlns:a16="http://schemas.microsoft.com/office/drawing/2014/main" id="{A6A3D135-88C1-453B-97A6-B0FB5D514293}"/>
              </a:ext>
            </a:extLst>
          </p:cNvPr>
          <p:cNvSpPr>
            <a:spLocks noGrp="1"/>
          </p:cNvSpPr>
          <p:nvPr>
            <p:ph idx="1"/>
          </p:nvPr>
        </p:nvSpPr>
        <p:spPr>
          <a:xfrm>
            <a:off x="457200" y="1013229"/>
            <a:ext cx="8229600" cy="2360612"/>
          </a:xfrm>
        </p:spPr>
        <p:txBody>
          <a:bodyPr>
            <a:noAutofit/>
          </a:bodyPr>
          <a:lstStyle/>
          <a:p>
            <a:pPr fontAlgn="auto">
              <a:spcBef>
                <a:spcPts val="1200"/>
              </a:spcBef>
              <a:spcAft>
                <a:spcPts val="0"/>
              </a:spcAft>
              <a:buSzPct val="99000"/>
              <a:tabLst/>
            </a:pPr>
            <a:r>
              <a:rPr lang="en-US" sz="1400" kern="1200" dirty="0">
                <a:sym typeface="Arial"/>
              </a:rPr>
              <a:t>Communities are groups that share goals, values, and institutions, but are not always bound by geographic boundaries or political divisions. </a:t>
            </a:r>
          </a:p>
          <a:p>
            <a:pPr fontAlgn="auto">
              <a:spcBef>
                <a:spcPts val="1200"/>
              </a:spcBef>
              <a:spcAft>
                <a:spcPts val="0"/>
              </a:spcAft>
              <a:buSzPct val="99000"/>
              <a:tabLst/>
            </a:pPr>
            <a:r>
              <a:rPr lang="en-US" sz="1400" kern="1200" dirty="0">
                <a:sym typeface="Arial"/>
              </a:rPr>
              <a:t>They may be:</a:t>
            </a:r>
          </a:p>
          <a:p>
            <a:pPr fontAlgn="auto">
              <a:spcBef>
                <a:spcPts val="1200"/>
              </a:spcBef>
              <a:spcAft>
                <a:spcPts val="0"/>
              </a:spcAft>
              <a:buSzPct val="99000"/>
              <a:tabLst/>
            </a:pPr>
            <a:r>
              <a:rPr lang="en-US" sz="1400" kern="1200" dirty="0">
                <a:sym typeface="Arial"/>
              </a:rPr>
              <a:t>Communities provide opportunities for sharing information and promoting collective action. Engaging these communities in preparedness efforts is important to identifying their needs and taking advantage of their potential contributions. </a:t>
            </a:r>
          </a:p>
          <a:p>
            <a:pPr fontAlgn="auto">
              <a:spcBef>
                <a:spcPts val="1200"/>
              </a:spcBef>
              <a:spcAft>
                <a:spcPts val="0"/>
              </a:spcAft>
              <a:buSzPct val="99000"/>
              <a:tabLst/>
            </a:pPr>
            <a:r>
              <a:rPr lang="en-US" sz="1400" kern="1200" dirty="0">
                <a:sym typeface="Arial"/>
              </a:rPr>
              <a:t>You can learn more about strategies for community preparedness by completing </a:t>
            </a:r>
            <a:r>
              <a:rPr lang="en-US" sz="1400" kern="1200" dirty="0">
                <a:sym typeface="Arial"/>
                <a:hlinkClick r:id="rId2">
                  <a:extLst>
                    <a:ext uri="{A12FA001-AC4F-418D-AE19-62706E023703}">
                      <ahyp:hlinkClr xmlns:ahyp="http://schemas.microsoft.com/office/drawing/2018/hyperlinkcolor" val="tx"/>
                    </a:ext>
                  </a:extLst>
                </a:hlinkClick>
              </a:rPr>
              <a:t>IS-909 Community Preparedness: Implementing Simple Activities for Everyone</a:t>
            </a:r>
            <a:r>
              <a:rPr lang="en-US" sz="1400" kern="1200" dirty="0">
                <a:sym typeface="Arial"/>
              </a:rPr>
              <a:t> (https://training.fema.gov/is/courseoverview.aspx?code=IS-909). </a:t>
            </a:r>
            <a:endParaRPr lang="en-US" sz="1400" dirty="0"/>
          </a:p>
        </p:txBody>
      </p:sp>
      <p:sp>
        <p:nvSpPr>
          <p:cNvPr id="8" name="Slide Number Placeholder 7">
            <a:extLst>
              <a:ext uri="{FF2B5EF4-FFF2-40B4-BE49-F238E27FC236}">
                <a16:creationId xmlns:a16="http://schemas.microsoft.com/office/drawing/2014/main" id="{E7E5AC1B-74EF-48FB-89AE-1139B65FEEEE}"/>
              </a:ext>
            </a:extLst>
          </p:cNvPr>
          <p:cNvSpPr>
            <a:spLocks noGrp="1"/>
          </p:cNvSpPr>
          <p:nvPr>
            <p:ph type="sldNum" sz="quarter" idx="12"/>
          </p:nvPr>
        </p:nvSpPr>
        <p:spPr/>
        <p:txBody>
          <a:bodyPr/>
          <a:lstStyle/>
          <a:p>
            <a:pPr>
              <a:spcBef>
                <a:spcPts val="100"/>
              </a:spcBef>
              <a:buSzPct val="99000"/>
            </a:pPr>
            <a:fld id="{9417E11D-4D0C-48C0-93D4-965230B5E8FB}" type="slidenum">
              <a:rPr lang="en-US" smtClean="0"/>
              <a:pPr>
                <a:spcBef>
                  <a:spcPts val="100"/>
                </a:spcBef>
                <a:buSzPct val="99000"/>
              </a:pPr>
              <a:t>3</a:t>
            </a:fld>
            <a:endParaRPr lang="en-US"/>
          </a:p>
        </p:txBody>
      </p:sp>
      <p:graphicFrame>
        <p:nvGraphicFramePr>
          <p:cNvPr id="9" name="Table 8">
            <a:extLst>
              <a:ext uri="{FF2B5EF4-FFF2-40B4-BE49-F238E27FC236}">
                <a16:creationId xmlns:a16="http://schemas.microsoft.com/office/drawing/2014/main" id="{C0DD5DA9-C527-4FF7-8580-20FDD647CE35}"/>
              </a:ext>
            </a:extLst>
          </p:cNvPr>
          <p:cNvGraphicFramePr>
            <a:graphicFrameLocks noGrp="1"/>
          </p:cNvGraphicFramePr>
          <p:nvPr>
            <p:extLst>
              <p:ext uri="{D42A27DB-BD31-4B8C-83A1-F6EECF244321}">
                <p14:modId xmlns:p14="http://schemas.microsoft.com/office/powerpoint/2010/main" val="1426346958"/>
              </p:ext>
            </p:extLst>
          </p:nvPr>
        </p:nvGraphicFramePr>
        <p:xfrm>
          <a:off x="457200" y="3548870"/>
          <a:ext cx="8229600" cy="2103120"/>
        </p:xfrm>
        <a:graphic>
          <a:graphicData uri="http://schemas.openxmlformats.org/drawingml/2006/table">
            <a:tbl>
              <a:tblPr firstRow="1" bandRow="1">
                <a:tableStyleId>{5940675A-B579-460E-94D1-54222C63F5DA}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194526">
                <a:tc>
                  <a:txBody>
                    <a:bodyPr/>
                    <a:lstStyle/>
                    <a:p>
                      <a:pPr lvl="0" algn="l">
                        <a:spcBef>
                          <a:spcPct val="100000"/>
                        </a:spcBef>
                      </a:pPr>
                      <a:r>
                        <a:rPr lang="en-US" sz="1800" dirty="0">
                          <a:solidFill>
                            <a:srgbClr val="000066"/>
                          </a:solidFill>
                          <a:latin typeface="Arial"/>
                          <a:ea typeface="+mn-ea"/>
                          <a:cs typeface="Arial"/>
                          <a:sym typeface="Arial"/>
                        </a:rPr>
                        <a:t>Private Sector</a:t>
                      </a:r>
                      <a:endParaRPr lang="en-US" sz="1200" dirty="0">
                        <a:solidFill>
                          <a:srgbClr val="000066"/>
                        </a:solidFill>
                      </a:endParaRPr>
                    </a:p>
                  </a:txBody>
                  <a:tcPr/>
                </a:tc>
                <a:tc>
                  <a:txBody>
                    <a:bodyPr/>
                    <a:lstStyle/>
                    <a:p>
                      <a:pPr lvl="0" algn="l">
                        <a:spcBef>
                          <a:spcPct val="100000"/>
                        </a:spcBef>
                      </a:pPr>
                      <a:r>
                        <a:rPr lang="en-US" sz="1800" dirty="0">
                          <a:solidFill>
                            <a:srgbClr val="000066"/>
                          </a:solidFill>
                          <a:latin typeface="Arial"/>
                          <a:ea typeface="+mn-ea"/>
                          <a:cs typeface="Arial"/>
                          <a:sym typeface="Arial"/>
                        </a:rPr>
                        <a:t>Health and Medical</a:t>
                      </a:r>
                      <a:endParaRPr lang="en-US" sz="1200" dirty="0">
                        <a:solidFill>
                          <a:srgbClr val="000066"/>
                        </a:solidFill>
                      </a:endParaRPr>
                    </a:p>
                  </a:txBody>
                  <a:tcPr/>
                </a:tc>
                <a:extLst>
                  <a:ext uri="{0D108BD9-81ED-4DB2-BD59-A6C34878D82A}">
                    <a16:rowId xmlns:a16="http://schemas.microsoft.com/office/drawing/2014/main" val="10000"/>
                  </a:ext>
                </a:extLst>
              </a:tr>
              <a:tr h="194526">
                <a:tc>
                  <a:txBody>
                    <a:bodyPr/>
                    <a:lstStyle/>
                    <a:p>
                      <a:pPr lvl="0" algn="l">
                        <a:spcBef>
                          <a:spcPct val="100000"/>
                        </a:spcBef>
                      </a:pPr>
                      <a:r>
                        <a:rPr lang="en-US" sz="1800" dirty="0">
                          <a:solidFill>
                            <a:srgbClr val="000066"/>
                          </a:solidFill>
                          <a:latin typeface="Arial"/>
                          <a:ea typeface="+mn-ea"/>
                          <a:cs typeface="Arial"/>
                          <a:sym typeface="Arial"/>
                        </a:rPr>
                        <a:t>Individuals and families</a:t>
                      </a:r>
                      <a:endParaRPr lang="en-US" sz="1200" dirty="0">
                        <a:solidFill>
                          <a:srgbClr val="000066"/>
                        </a:solidFill>
                      </a:endParaRPr>
                    </a:p>
                  </a:txBody>
                  <a:tcPr/>
                </a:tc>
                <a:tc>
                  <a:txBody>
                    <a:bodyPr/>
                    <a:lstStyle/>
                    <a:p>
                      <a:pPr lvl="0" algn="l">
                        <a:spcBef>
                          <a:spcPct val="100000"/>
                        </a:spcBef>
                      </a:pPr>
                      <a:r>
                        <a:rPr lang="en-US" sz="1800" dirty="0">
                          <a:solidFill>
                            <a:srgbClr val="000066"/>
                          </a:solidFill>
                          <a:latin typeface="Arial"/>
                          <a:ea typeface="+mn-ea"/>
                          <a:cs typeface="Arial"/>
                          <a:sym typeface="Arial"/>
                        </a:rPr>
                        <a:t>NGOs</a:t>
                      </a:r>
                      <a:endParaRPr lang="en-US" sz="1200" dirty="0">
                        <a:solidFill>
                          <a:srgbClr val="000066"/>
                        </a:solidFill>
                      </a:endParaRPr>
                    </a:p>
                  </a:txBody>
                  <a:tcPr/>
                </a:tc>
                <a:extLst>
                  <a:ext uri="{0D108BD9-81ED-4DB2-BD59-A6C34878D82A}">
                    <a16:rowId xmlns:a16="http://schemas.microsoft.com/office/drawing/2014/main" val="10001"/>
                  </a:ext>
                </a:extLst>
              </a:tr>
              <a:tr h="194526">
                <a:tc>
                  <a:txBody>
                    <a:bodyPr/>
                    <a:lstStyle/>
                    <a:p>
                      <a:pPr lvl="0" algn="l">
                        <a:spcBef>
                          <a:spcPct val="100000"/>
                        </a:spcBef>
                      </a:pPr>
                      <a:r>
                        <a:rPr lang="en-US" sz="1800">
                          <a:solidFill>
                            <a:srgbClr val="000066"/>
                          </a:solidFill>
                          <a:latin typeface="Arial"/>
                          <a:ea typeface="+mn-ea"/>
                          <a:cs typeface="Arial"/>
                          <a:sym typeface="Arial"/>
                        </a:rPr>
                        <a:t>Faith-based organizations</a:t>
                      </a:r>
                      <a:endParaRPr lang="en-US" sz="1200">
                        <a:solidFill>
                          <a:srgbClr val="000066"/>
                        </a:solidFill>
                      </a:endParaRPr>
                    </a:p>
                  </a:txBody>
                  <a:tcPr/>
                </a:tc>
                <a:tc>
                  <a:txBody>
                    <a:bodyPr/>
                    <a:lstStyle/>
                    <a:p>
                      <a:pPr lvl="0" algn="l">
                        <a:spcBef>
                          <a:spcPct val="100000"/>
                        </a:spcBef>
                      </a:pPr>
                      <a:r>
                        <a:rPr lang="en-US" sz="1800">
                          <a:solidFill>
                            <a:srgbClr val="000066"/>
                          </a:solidFill>
                          <a:latin typeface="Arial"/>
                          <a:ea typeface="+mn-ea"/>
                          <a:cs typeface="Arial"/>
                          <a:sym typeface="Arial"/>
                        </a:rPr>
                        <a:t>Neighborhood partnerships</a:t>
                      </a:r>
                      <a:endParaRPr lang="en-US" sz="1200">
                        <a:solidFill>
                          <a:srgbClr val="000066"/>
                        </a:solidFill>
                      </a:endParaRPr>
                    </a:p>
                  </a:txBody>
                  <a:tcPr/>
                </a:tc>
                <a:extLst>
                  <a:ext uri="{0D108BD9-81ED-4DB2-BD59-A6C34878D82A}">
                    <a16:rowId xmlns:a16="http://schemas.microsoft.com/office/drawing/2014/main" val="10002"/>
                  </a:ext>
                </a:extLst>
              </a:tr>
              <a:tr h="194526">
                <a:tc>
                  <a:txBody>
                    <a:bodyPr/>
                    <a:lstStyle/>
                    <a:p>
                      <a:pPr lvl="0" algn="l">
                        <a:spcBef>
                          <a:spcPct val="100000"/>
                        </a:spcBef>
                      </a:pPr>
                      <a:r>
                        <a:rPr lang="en-US" sz="1800">
                          <a:solidFill>
                            <a:srgbClr val="000066"/>
                          </a:solidFill>
                          <a:latin typeface="Arial"/>
                          <a:ea typeface="+mn-ea"/>
                          <a:cs typeface="Arial"/>
                          <a:sym typeface="Arial"/>
                        </a:rPr>
                        <a:t>Advocacy groups</a:t>
                      </a:r>
                      <a:endParaRPr lang="en-US" sz="1200">
                        <a:solidFill>
                          <a:srgbClr val="000066"/>
                        </a:solidFill>
                      </a:endParaRPr>
                    </a:p>
                  </a:txBody>
                  <a:tcPr/>
                </a:tc>
                <a:tc>
                  <a:txBody>
                    <a:bodyPr/>
                    <a:lstStyle/>
                    <a:p>
                      <a:pPr lvl="0" algn="l">
                        <a:spcBef>
                          <a:spcPct val="100000"/>
                        </a:spcBef>
                      </a:pPr>
                      <a:r>
                        <a:rPr lang="en-US" sz="1800">
                          <a:solidFill>
                            <a:srgbClr val="000066"/>
                          </a:solidFill>
                          <a:latin typeface="Arial"/>
                          <a:ea typeface="+mn-ea"/>
                          <a:cs typeface="Arial"/>
                          <a:sym typeface="Arial"/>
                        </a:rPr>
                        <a:t>Academia</a:t>
                      </a:r>
                      <a:endParaRPr lang="en-US" sz="1200">
                        <a:solidFill>
                          <a:srgbClr val="000066"/>
                        </a:solidFill>
                      </a:endParaRPr>
                    </a:p>
                  </a:txBody>
                  <a:tcPr/>
                </a:tc>
                <a:extLst>
                  <a:ext uri="{0D108BD9-81ED-4DB2-BD59-A6C34878D82A}">
                    <a16:rowId xmlns:a16="http://schemas.microsoft.com/office/drawing/2014/main" val="10003"/>
                  </a:ext>
                </a:extLst>
              </a:tr>
              <a:tr h="340420">
                <a:tc>
                  <a:txBody>
                    <a:bodyPr/>
                    <a:lstStyle/>
                    <a:p>
                      <a:pPr lvl="0" algn="l">
                        <a:spcBef>
                          <a:spcPct val="100000"/>
                        </a:spcBef>
                      </a:pPr>
                      <a:r>
                        <a:rPr lang="en-US" sz="1800">
                          <a:solidFill>
                            <a:srgbClr val="000066"/>
                          </a:solidFill>
                          <a:latin typeface="Arial"/>
                          <a:ea typeface="+mn-ea"/>
                          <a:cs typeface="Arial"/>
                          <a:sym typeface="Arial"/>
                        </a:rPr>
                        <a:t>Social and community groups associations</a:t>
                      </a:r>
                      <a:endParaRPr lang="en-US" sz="1200">
                        <a:solidFill>
                          <a:srgbClr val="000066"/>
                        </a:solidFill>
                      </a:endParaRPr>
                    </a:p>
                  </a:txBody>
                  <a:tcPr/>
                </a:tc>
                <a:tc>
                  <a:txBody>
                    <a:bodyPr/>
                    <a:lstStyle/>
                    <a:p>
                      <a:pPr algn="l"/>
                      <a:endParaRPr lang="en-US" sz="1200" dirty="0">
                        <a:solidFill>
                          <a:srgbClr val="000066"/>
                        </a:solidFill>
                      </a:endParaRP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557622741"/>
      </p:ext>
    </p:extLst>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Community Involvement Example</a:t>
            </a:r>
          </a:p>
        </p:txBody>
      </p:sp>
      <p:sp>
        <p:nvSpPr>
          <p:cNvPr id="3" name="Content Placeholder 2">
            <a:extLst>
              <a:ext uri="{FF2B5EF4-FFF2-40B4-BE49-F238E27FC236}">
                <a16:creationId xmlns:a16="http://schemas.microsoft.com/office/drawing/2014/main" id="{C2526A39-9A55-453E-A9DA-B7E5D6CA6F20}"/>
              </a:ext>
            </a:extLst>
          </p:cNvPr>
          <p:cNvSpPr>
            <a:spLocks noGrp="1"/>
          </p:cNvSpPr>
          <p:nvPr>
            <p:ph sz="quarter" idx="13"/>
          </p:nvPr>
        </p:nvSpPr>
        <p:spPr/>
        <p:txBody>
          <a:bodyPr>
            <a:noAutofit/>
          </a:bodyPr>
          <a:lstStyle/>
          <a:p>
            <a:pPr fontAlgn="auto">
              <a:spcBef>
                <a:spcPts val="1200"/>
              </a:spcBef>
              <a:spcAft>
                <a:spcPts val="0"/>
              </a:spcAft>
              <a:buSzPct val="99000"/>
              <a:tabLst/>
            </a:pPr>
            <a:r>
              <a:rPr lang="en-US" sz="1400" kern="1200" dirty="0">
                <a:sym typeface="Arial"/>
              </a:rPr>
              <a:t>A Core Advisory Group (CAG) consists of people with cross-disabilities who advise emergency managers about accessibility. During a 2015 disaster response to a U.S. territory, there was no pre-existing CAG. Responders had to learn what sign languages were used; how many sign language interpreters were in the territory; whether congregate living existed; which local support, service, and advocacy entities existed; whether auxiliary aids existed in the territory; and what devices and equipment were present. </a:t>
            </a:r>
          </a:p>
          <a:p>
            <a:pPr fontAlgn="auto">
              <a:spcBef>
                <a:spcPts val="1200"/>
              </a:spcBef>
              <a:spcAft>
                <a:spcPts val="0"/>
              </a:spcAft>
              <a:buSzPct val="99000"/>
              <a:tabLst/>
            </a:pPr>
            <a:r>
              <a:rPr lang="en-US" sz="1400" kern="1200" dirty="0">
                <a:sym typeface="Arial"/>
              </a:rPr>
              <a:t>As events were unfolding during disaster response, there were rumors that needed to be verified regarding people with disabilities who lacked services and were unsafe. Rumors were verified and people were transitioned to appropriate temporary shelters. CAG members now serve in the EOC to help facilitate information and develop courses of action to meet the needs of citizens with disabilities and those of older individuals. </a:t>
            </a:r>
            <a:endParaRPr lang="en-US" sz="1400" dirty="0"/>
          </a:p>
        </p:txBody>
      </p:sp>
      <p:pic>
        <p:nvPicPr>
          <p:cNvPr id="8" name="Content Placeholder 7" descr="A sign language interpreter.">
            <a:extLst>
              <a:ext uri="{FF2B5EF4-FFF2-40B4-BE49-F238E27FC236}">
                <a16:creationId xmlns:a16="http://schemas.microsoft.com/office/drawing/2014/main" id="{623C1244-2E12-4C12-A5DC-21FDE349931E}"/>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3714750" y="3593306"/>
            <a:ext cx="1714500" cy="2181225"/>
          </a:xfrm>
          <a:prstGeom prst="rect">
            <a:avLst/>
          </a:prstGeom>
        </p:spPr>
      </p:pic>
      <p:sp>
        <p:nvSpPr>
          <p:cNvPr id="9" name="Slide Number Placeholder 8">
            <a:extLst>
              <a:ext uri="{FF2B5EF4-FFF2-40B4-BE49-F238E27FC236}">
                <a16:creationId xmlns:a16="http://schemas.microsoft.com/office/drawing/2014/main" id="{B59D14C5-7287-4900-A8CF-3F83AFA0A6D2}"/>
              </a:ext>
            </a:extLst>
          </p:cNvPr>
          <p:cNvSpPr>
            <a:spLocks noGrp="1"/>
          </p:cNvSpPr>
          <p:nvPr>
            <p:ph type="sldNum" sz="quarter" idx="12"/>
          </p:nvPr>
        </p:nvSpPr>
        <p:spPr/>
        <p:txBody>
          <a:bodyPr/>
          <a:lstStyle/>
          <a:p>
            <a:pPr>
              <a:spcBef>
                <a:spcPts val="100"/>
              </a:spcBef>
              <a:buSzPct val="99000"/>
            </a:pPr>
            <a:fld id="{9417E11D-4D0C-48C0-93D4-965230B5E8FB}" type="slidenum">
              <a:rPr lang="en-US" smtClean="0"/>
              <a:pPr>
                <a:spcBef>
                  <a:spcPts val="100"/>
                </a:spcBef>
                <a:buSzPct val="99000"/>
              </a:pPr>
              <a:t>4</a:t>
            </a:fld>
            <a:endParaRPr lang="en-US"/>
          </a:p>
        </p:txBody>
      </p:sp>
    </p:spTree>
    <p:extLst>
      <p:ext uri="{BB962C8B-B14F-4D97-AF65-F5344CB8AC3E}">
        <p14:creationId xmlns:p14="http://schemas.microsoft.com/office/powerpoint/2010/main" val="618676117"/>
      </p:ext>
    </p:extLst>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The Private Sector</a:t>
            </a:r>
          </a:p>
        </p:txBody>
      </p:sp>
      <p:sp>
        <p:nvSpPr>
          <p:cNvPr id="3" name="Content Placeholder 2">
            <a:extLst>
              <a:ext uri="{FF2B5EF4-FFF2-40B4-BE49-F238E27FC236}">
                <a16:creationId xmlns:a16="http://schemas.microsoft.com/office/drawing/2014/main" id="{D48231E0-B982-4AF4-81C8-5A91EC60D0B4}"/>
              </a:ext>
            </a:extLst>
          </p:cNvPr>
          <p:cNvSpPr>
            <a:spLocks noGrp="1"/>
          </p:cNvSpPr>
          <p:nvPr>
            <p:ph sz="quarter" idx="13"/>
          </p:nvPr>
        </p:nvSpPr>
        <p:spPr/>
        <p:txBody>
          <a:bodyPr>
            <a:normAutofit fontScale="47500" lnSpcReduction="20000"/>
          </a:bodyPr>
          <a:lstStyle/>
          <a:p>
            <a:pPr fontAlgn="auto">
              <a:spcBef>
                <a:spcPct val="100000"/>
              </a:spcBef>
              <a:spcAft>
                <a:spcPts val="0"/>
              </a:spcAft>
              <a:buSzPct val="99000"/>
              <a:tabLst/>
            </a:pPr>
            <a:r>
              <a:rPr lang="en-US" kern="1200" dirty="0">
                <a:sym typeface="Arial"/>
              </a:rPr>
              <a:t>Private sector organizations engage in incident response through their own internal response and continuity actions, the commodities they provide, their partnerships with each level of government, and their roles within the supply chain. Elements of the private sector are most often the providers of community lifeline services and have a key interest in the stabilization and restoration of their own operations and those of other infrastructure systems.</a:t>
            </a:r>
          </a:p>
          <a:p>
            <a:pPr fontAlgn="auto">
              <a:spcBef>
                <a:spcPct val="100000"/>
              </a:spcBef>
              <a:spcAft>
                <a:spcPts val="0"/>
              </a:spcAft>
              <a:buSzPct val="99000"/>
              <a:tabLst/>
            </a:pPr>
            <a:r>
              <a:rPr lang="en-US" kern="1200" dirty="0">
                <a:sym typeface="Arial"/>
              </a:rPr>
              <a:t>The private sector, comprised of small, medium, and large businesses, spans nationally significant infrastructure to locally owned and operated businesses that, while small, are staples of the community. The private sector includes commerce; healthcare; private, cultural, and educational institutions; and industry, as well as public/private partnerships that have been established specifically for emergency management purposes.</a:t>
            </a:r>
          </a:p>
          <a:p>
            <a:pPr fontAlgn="auto">
              <a:spcBef>
                <a:spcPct val="100000"/>
              </a:spcBef>
              <a:spcAft>
                <a:spcPts val="0"/>
              </a:spcAft>
              <a:buSzPct val="99000"/>
              <a:tabLst/>
            </a:pPr>
            <a:r>
              <a:rPr lang="en-US" kern="1200" dirty="0">
                <a:sym typeface="Arial"/>
              </a:rPr>
              <a:t>Refer to page 26 of the National Response Framework for additional information.</a:t>
            </a:r>
            <a:endParaRPr lang="en-US" dirty="0"/>
          </a:p>
        </p:txBody>
      </p:sp>
      <p:pic>
        <p:nvPicPr>
          <p:cNvPr id="8" name="Content Placeholder 7" descr="Utility repair workers deploying cable from a large truck-mounted spool.">
            <a:extLst>
              <a:ext uri="{FF2B5EF4-FFF2-40B4-BE49-F238E27FC236}">
                <a16:creationId xmlns:a16="http://schemas.microsoft.com/office/drawing/2014/main" id="{4A09C1EC-1CA1-44EC-A040-DA9058CF43B6}"/>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2984500" y="3540919"/>
            <a:ext cx="3175000" cy="2095500"/>
          </a:xfrm>
          <a:prstGeom prst="rect">
            <a:avLst/>
          </a:prstGeom>
        </p:spPr>
      </p:pic>
      <p:sp>
        <p:nvSpPr>
          <p:cNvPr id="9" name="Slide Number Placeholder 8">
            <a:extLst>
              <a:ext uri="{FF2B5EF4-FFF2-40B4-BE49-F238E27FC236}">
                <a16:creationId xmlns:a16="http://schemas.microsoft.com/office/drawing/2014/main" id="{27266637-AAEE-4F92-8E0D-F4841F59E4BB}"/>
              </a:ext>
            </a:extLst>
          </p:cNvPr>
          <p:cNvSpPr>
            <a:spLocks noGrp="1"/>
          </p:cNvSpPr>
          <p:nvPr>
            <p:ph type="sldNum" sz="quarter" idx="12"/>
          </p:nvPr>
        </p:nvSpPr>
        <p:spPr/>
        <p:txBody>
          <a:bodyPr/>
          <a:lstStyle/>
          <a:p>
            <a:pPr>
              <a:spcBef>
                <a:spcPts val="100"/>
              </a:spcBef>
              <a:buSzPct val="99000"/>
            </a:pPr>
            <a:fld id="{9417E11D-4D0C-48C0-93D4-965230B5E8FB}" type="slidenum">
              <a:rPr lang="en-US" smtClean="0"/>
              <a:pPr>
                <a:spcBef>
                  <a:spcPts val="100"/>
                </a:spcBef>
                <a:buSzPct val="99000"/>
              </a:pPr>
              <a:t>5</a:t>
            </a:fld>
            <a:endParaRPr lang="en-US"/>
          </a:p>
        </p:txBody>
      </p:sp>
    </p:spTree>
    <p:extLst>
      <p:ext uri="{BB962C8B-B14F-4D97-AF65-F5344CB8AC3E}">
        <p14:creationId xmlns:p14="http://schemas.microsoft.com/office/powerpoint/2010/main" val="145747470"/>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Individuals, Families, and Households</a:t>
            </a:r>
          </a:p>
        </p:txBody>
      </p:sp>
      <p:sp>
        <p:nvSpPr>
          <p:cNvPr id="3" name="Content Placeholder 2">
            <a:extLst>
              <a:ext uri="{FF2B5EF4-FFF2-40B4-BE49-F238E27FC236}">
                <a16:creationId xmlns:a16="http://schemas.microsoft.com/office/drawing/2014/main" id="{A20DD74D-C15A-4A98-AFE3-937880987FA3}"/>
              </a:ext>
            </a:extLst>
          </p:cNvPr>
          <p:cNvSpPr>
            <a:spLocks noGrp="1"/>
          </p:cNvSpPr>
          <p:nvPr>
            <p:ph sz="quarter" idx="13"/>
          </p:nvPr>
        </p:nvSpPr>
        <p:spPr/>
        <p:txBody>
          <a:bodyPr>
            <a:normAutofit fontScale="47500" lnSpcReduction="20000"/>
          </a:bodyPr>
          <a:lstStyle/>
          <a:p>
            <a:pPr fontAlgn="auto">
              <a:spcBef>
                <a:spcPct val="100000"/>
              </a:spcBef>
              <a:spcAft>
                <a:spcPts val="0"/>
              </a:spcAft>
              <a:buSzPct val="99000"/>
              <a:tabLst/>
            </a:pPr>
            <a:r>
              <a:rPr lang="en-US" kern="1200" dirty="0">
                <a:sym typeface="Arial"/>
              </a:rPr>
              <a:t>Individuals, families, and households play an important role in emergency preparedness and response. You can contribute by:</a:t>
            </a:r>
          </a:p>
          <a:p>
            <a:pPr marL="254000" lvl="1" indent="-254000" fontAlgn="auto">
              <a:spcBef>
                <a:spcPct val="100000"/>
              </a:spcBef>
              <a:spcAft>
                <a:spcPts val="0"/>
              </a:spcAft>
              <a:buSzPct val="99000"/>
              <a:buFont typeface="Arial"/>
              <a:buChar char="•"/>
              <a:tabLst/>
            </a:pPr>
            <a:r>
              <a:rPr lang="en-US" kern="1200" dirty="0">
                <a:ea typeface="+mn-ea"/>
                <a:sym typeface="Arial"/>
              </a:rPr>
              <a:t>Reducing hazards in and around your home </a:t>
            </a:r>
          </a:p>
          <a:p>
            <a:pPr marL="254000" lvl="1" indent="-254000" fontAlgn="auto">
              <a:spcBef>
                <a:spcPct val="100000"/>
              </a:spcBef>
              <a:spcAft>
                <a:spcPts val="0"/>
              </a:spcAft>
              <a:buSzPct val="99000"/>
              <a:buFont typeface="Arial"/>
              <a:buChar char="•"/>
              <a:tabLst/>
            </a:pPr>
            <a:r>
              <a:rPr lang="en-US" kern="1200" dirty="0">
                <a:ea typeface="+mn-ea"/>
                <a:sym typeface="Arial"/>
              </a:rPr>
              <a:t>Preparing an emergency supply kit and household emergency plan </a:t>
            </a:r>
          </a:p>
          <a:p>
            <a:pPr marL="254000" lvl="1" indent="-254000" fontAlgn="auto">
              <a:spcBef>
                <a:spcPct val="100000"/>
              </a:spcBef>
              <a:spcAft>
                <a:spcPts val="0"/>
              </a:spcAft>
              <a:buSzPct val="99000"/>
              <a:buFont typeface="Arial"/>
              <a:buChar char="•"/>
              <a:tabLst/>
            </a:pPr>
            <a:r>
              <a:rPr lang="en-US" kern="1200" dirty="0">
                <a:ea typeface="+mn-ea"/>
                <a:sym typeface="Arial"/>
              </a:rPr>
              <a:t>Monitoring emergency communications carefully </a:t>
            </a:r>
          </a:p>
          <a:p>
            <a:pPr marL="254000" lvl="1" indent="-254000" fontAlgn="auto">
              <a:spcBef>
                <a:spcPct val="100000"/>
              </a:spcBef>
              <a:spcAft>
                <a:spcPts val="0"/>
              </a:spcAft>
              <a:buSzPct val="99000"/>
              <a:buFont typeface="Arial"/>
              <a:buChar char="•"/>
              <a:tabLst/>
            </a:pPr>
            <a:r>
              <a:rPr lang="en-US" kern="1200" dirty="0">
                <a:ea typeface="+mn-ea"/>
                <a:sym typeface="Arial"/>
              </a:rPr>
              <a:t>Volunteering with an established organization </a:t>
            </a:r>
          </a:p>
          <a:p>
            <a:pPr marL="254000" lvl="1" indent="-254000" fontAlgn="auto">
              <a:spcBef>
                <a:spcPct val="100000"/>
              </a:spcBef>
              <a:spcAft>
                <a:spcPts val="0"/>
              </a:spcAft>
              <a:buSzPct val="99000"/>
              <a:buFont typeface="Arial"/>
              <a:buChar char="•"/>
              <a:tabLst/>
            </a:pPr>
            <a:r>
              <a:rPr lang="en-US" kern="1200" dirty="0">
                <a:ea typeface="+mn-ea"/>
                <a:sym typeface="Arial"/>
              </a:rPr>
              <a:t>Enrolling in emergency response training courses</a:t>
            </a:r>
            <a:endParaRPr lang="en-US" dirty="0"/>
          </a:p>
        </p:txBody>
      </p:sp>
      <p:pic>
        <p:nvPicPr>
          <p:cNvPr id="8" name="Content Placeholder 7" descr="Community Emergency Response Team (CERT) training session">
            <a:extLst>
              <a:ext uri="{FF2B5EF4-FFF2-40B4-BE49-F238E27FC236}">
                <a16:creationId xmlns:a16="http://schemas.microsoft.com/office/drawing/2014/main" id="{2F924ECA-40BD-4D94-A2A1-AC0655EA28F2}"/>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3699333" y="3471863"/>
            <a:ext cx="1745334" cy="2233612"/>
          </a:xfrm>
          <a:prstGeom prst="rect">
            <a:avLst/>
          </a:prstGeom>
        </p:spPr>
      </p:pic>
      <p:sp>
        <p:nvSpPr>
          <p:cNvPr id="9" name="Slide Number Placeholder 8">
            <a:extLst>
              <a:ext uri="{FF2B5EF4-FFF2-40B4-BE49-F238E27FC236}">
                <a16:creationId xmlns:a16="http://schemas.microsoft.com/office/drawing/2014/main" id="{D53C2C2D-1EA8-4CD9-993B-FE7E40B6C0D5}"/>
              </a:ext>
            </a:extLst>
          </p:cNvPr>
          <p:cNvSpPr>
            <a:spLocks noGrp="1"/>
          </p:cNvSpPr>
          <p:nvPr>
            <p:ph type="sldNum" sz="quarter" idx="12"/>
          </p:nvPr>
        </p:nvSpPr>
        <p:spPr/>
        <p:txBody>
          <a:bodyPr/>
          <a:lstStyle/>
          <a:p>
            <a:pPr>
              <a:spcBef>
                <a:spcPts val="100"/>
              </a:spcBef>
              <a:buSzPct val="99000"/>
            </a:pPr>
            <a:fld id="{9417E11D-4D0C-48C0-93D4-965230B5E8FB}" type="slidenum">
              <a:rPr lang="en-US" smtClean="0"/>
              <a:pPr>
                <a:spcBef>
                  <a:spcPts val="100"/>
                </a:spcBef>
                <a:buSzPct val="99000"/>
              </a:pPr>
              <a:t>6</a:t>
            </a:fld>
            <a:endParaRPr lang="en-US"/>
          </a:p>
        </p:txBody>
      </p:sp>
    </p:spTree>
    <p:extLst>
      <p:ext uri="{BB962C8B-B14F-4D97-AF65-F5344CB8AC3E}">
        <p14:creationId xmlns:p14="http://schemas.microsoft.com/office/powerpoint/2010/main" val="1759686750"/>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Nongovernmental Organizations (NGOs)</a:t>
            </a:r>
          </a:p>
        </p:txBody>
      </p:sp>
      <p:sp>
        <p:nvSpPr>
          <p:cNvPr id="3" name="Content Placeholder 2">
            <a:extLst>
              <a:ext uri="{FF2B5EF4-FFF2-40B4-BE49-F238E27FC236}">
                <a16:creationId xmlns:a16="http://schemas.microsoft.com/office/drawing/2014/main" id="{920CF808-AACE-40B9-896D-1FB3F286A7CD}"/>
              </a:ext>
            </a:extLst>
          </p:cNvPr>
          <p:cNvSpPr>
            <a:spLocks noGrp="1"/>
          </p:cNvSpPr>
          <p:nvPr>
            <p:ph sz="quarter" idx="13"/>
          </p:nvPr>
        </p:nvSpPr>
        <p:spPr>
          <a:xfrm>
            <a:off x="457200" y="1051598"/>
            <a:ext cx="8229600" cy="2275922"/>
          </a:xfrm>
        </p:spPr>
        <p:txBody>
          <a:bodyPr>
            <a:noAutofit/>
          </a:bodyPr>
          <a:lstStyle/>
          <a:p>
            <a:pPr fontAlgn="auto">
              <a:spcBef>
                <a:spcPts val="600"/>
              </a:spcBef>
              <a:spcAft>
                <a:spcPts val="0"/>
              </a:spcAft>
              <a:buSzPct val="99000"/>
              <a:tabLst/>
            </a:pPr>
            <a:r>
              <a:rPr lang="en-US" sz="1200" kern="1200" dirty="0">
                <a:sym typeface="Arial"/>
              </a:rPr>
              <a:t>NGOs play vital roles at the local, state, tribal, territorial, insular-area, and Federal levels in delivering important services, including those associated with the response core capabilities:</a:t>
            </a:r>
          </a:p>
          <a:p>
            <a:pPr marL="254000" lvl="1" indent="-254000" fontAlgn="auto">
              <a:spcBef>
                <a:spcPts val="600"/>
              </a:spcBef>
              <a:spcAft>
                <a:spcPts val="0"/>
              </a:spcAft>
              <a:buSzPct val="99000"/>
              <a:buFont typeface="Arial"/>
              <a:buChar char="•"/>
              <a:tabLst/>
            </a:pPr>
            <a:r>
              <a:rPr lang="en-US" sz="1200" kern="1200" dirty="0">
                <a:ea typeface="+mn-ea"/>
                <a:sym typeface="Arial"/>
              </a:rPr>
              <a:t>Identifying sheltering locations, ensuring access to those facilities, and communicating their locations to the whole community;</a:t>
            </a:r>
          </a:p>
          <a:p>
            <a:pPr marL="254000" lvl="1" indent="-254000" fontAlgn="auto">
              <a:spcBef>
                <a:spcPts val="600"/>
              </a:spcBef>
              <a:spcAft>
                <a:spcPts val="0"/>
              </a:spcAft>
              <a:buSzPct val="99000"/>
              <a:buFont typeface="Arial"/>
              <a:buChar char="•"/>
              <a:tabLst/>
            </a:pPr>
            <a:r>
              <a:rPr lang="en-US" sz="1200" kern="1200" dirty="0">
                <a:ea typeface="+mn-ea"/>
                <a:sym typeface="Arial"/>
              </a:rPr>
              <a:t>Providing emergency commodities and services, such as water, food, shelter, assistance with family reunification, clothing, and supplies for post-emergency cleanup;</a:t>
            </a:r>
          </a:p>
          <a:p>
            <a:pPr marL="254000" lvl="1" indent="-254000" fontAlgn="auto">
              <a:spcBef>
                <a:spcPts val="600"/>
              </a:spcBef>
              <a:spcAft>
                <a:spcPts val="0"/>
              </a:spcAft>
              <a:buSzPct val="99000"/>
              <a:buFont typeface="Arial"/>
              <a:buChar char="•"/>
              <a:tabLst/>
            </a:pPr>
            <a:r>
              <a:rPr lang="en-US" sz="1200" kern="1200" dirty="0">
                <a:ea typeface="+mn-ea"/>
                <a:sym typeface="Arial"/>
              </a:rPr>
              <a:t>Supporting the evacuation, rescue, care, and sheltering of animals displaced by the incident;</a:t>
            </a:r>
          </a:p>
          <a:p>
            <a:pPr marL="254000" lvl="1" indent="-254000" fontAlgn="auto">
              <a:spcBef>
                <a:spcPts val="600"/>
              </a:spcBef>
              <a:spcAft>
                <a:spcPts val="0"/>
              </a:spcAft>
              <a:buSzPct val="99000"/>
              <a:buFont typeface="Arial"/>
              <a:buChar char="•"/>
              <a:tabLst/>
            </a:pPr>
            <a:r>
              <a:rPr lang="en-US" sz="1200" kern="1200" dirty="0">
                <a:ea typeface="+mn-ea"/>
                <a:sym typeface="Arial"/>
              </a:rPr>
              <a:t>Supporting search and rescue, transportation, and logistics services;</a:t>
            </a:r>
          </a:p>
          <a:p>
            <a:pPr marL="254000" lvl="1" indent="-254000" fontAlgn="auto">
              <a:spcBef>
                <a:spcPts val="600"/>
              </a:spcBef>
              <a:spcAft>
                <a:spcPts val="0"/>
              </a:spcAft>
              <a:buSzPct val="99000"/>
              <a:buFont typeface="Arial"/>
              <a:buChar char="•"/>
              <a:tabLst/>
            </a:pPr>
            <a:r>
              <a:rPr lang="en-US" sz="1200" kern="1200" dirty="0">
                <a:ea typeface="+mn-ea"/>
                <a:sym typeface="Arial"/>
              </a:rPr>
              <a:t>Identifying and supporting the heath, medical, mental health, and behavior health resources of the impacted community; and</a:t>
            </a:r>
          </a:p>
          <a:p>
            <a:pPr marL="254000" lvl="1" indent="-254000" fontAlgn="auto">
              <a:spcBef>
                <a:spcPts val="600"/>
              </a:spcBef>
              <a:spcAft>
                <a:spcPts val="0"/>
              </a:spcAft>
              <a:buSzPct val="99000"/>
              <a:buFont typeface="Arial"/>
              <a:buChar char="•"/>
              <a:tabLst/>
            </a:pPr>
            <a:r>
              <a:rPr lang="en-US" sz="1200" kern="1200" dirty="0">
                <a:ea typeface="+mn-ea"/>
                <a:sym typeface="Arial"/>
              </a:rPr>
              <a:t>Supporting disaster survivors, identifying unmet needs, and developing individual recovery plans.</a:t>
            </a:r>
            <a:endParaRPr lang="en-US" sz="1200" dirty="0"/>
          </a:p>
        </p:txBody>
      </p:sp>
      <p:pic>
        <p:nvPicPr>
          <p:cNvPr id="8" name="Content Placeholder 7" descr="A group of people sit around a table having a discussion.">
            <a:extLst>
              <a:ext uri="{FF2B5EF4-FFF2-40B4-BE49-F238E27FC236}">
                <a16:creationId xmlns:a16="http://schemas.microsoft.com/office/drawing/2014/main" id="{40AEB11B-C3F4-488F-9896-FCA257895062}"/>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2984500" y="3617119"/>
            <a:ext cx="3175000" cy="2095500"/>
          </a:xfrm>
          <a:prstGeom prst="rect">
            <a:avLst/>
          </a:prstGeom>
        </p:spPr>
      </p:pic>
      <p:sp>
        <p:nvSpPr>
          <p:cNvPr id="9" name="Slide Number Placeholder 8">
            <a:extLst>
              <a:ext uri="{FF2B5EF4-FFF2-40B4-BE49-F238E27FC236}">
                <a16:creationId xmlns:a16="http://schemas.microsoft.com/office/drawing/2014/main" id="{D6AE43B6-1223-41A0-92F6-E34FF8D2036C}"/>
              </a:ext>
            </a:extLst>
          </p:cNvPr>
          <p:cNvSpPr>
            <a:spLocks noGrp="1"/>
          </p:cNvSpPr>
          <p:nvPr>
            <p:ph type="sldNum" sz="quarter" idx="12"/>
          </p:nvPr>
        </p:nvSpPr>
        <p:spPr/>
        <p:txBody>
          <a:bodyPr/>
          <a:lstStyle/>
          <a:p>
            <a:pPr>
              <a:spcBef>
                <a:spcPts val="100"/>
              </a:spcBef>
              <a:buSzPct val="99000"/>
            </a:pPr>
            <a:fld id="{9417E11D-4D0C-48C0-93D4-965230B5E8FB}" type="slidenum">
              <a:rPr lang="en-US" smtClean="0"/>
              <a:pPr>
                <a:spcBef>
                  <a:spcPts val="100"/>
                </a:spcBef>
                <a:buSzPct val="99000"/>
              </a:pPr>
              <a:t>7</a:t>
            </a:fld>
            <a:endParaRPr lang="en-US"/>
          </a:p>
        </p:txBody>
      </p:sp>
    </p:spTree>
    <p:extLst>
      <p:ext uri="{BB962C8B-B14F-4D97-AF65-F5344CB8AC3E}">
        <p14:creationId xmlns:p14="http://schemas.microsoft.com/office/powerpoint/2010/main" val="2324909167"/>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Nongovernmental Organizations (NGOs), (cont'd)</a:t>
            </a:r>
          </a:p>
        </p:txBody>
      </p:sp>
      <p:sp>
        <p:nvSpPr>
          <p:cNvPr id="3" name="Content Placeholder 2">
            <a:extLst>
              <a:ext uri="{FF2B5EF4-FFF2-40B4-BE49-F238E27FC236}">
                <a16:creationId xmlns:a16="http://schemas.microsoft.com/office/drawing/2014/main" id="{2AC848F1-B2D3-45D8-AF50-7F08628ADF65}"/>
              </a:ext>
            </a:extLst>
          </p:cNvPr>
          <p:cNvSpPr>
            <a:spLocks noGrp="1"/>
          </p:cNvSpPr>
          <p:nvPr>
            <p:ph sz="quarter" idx="13"/>
          </p:nvPr>
        </p:nvSpPr>
        <p:spPr/>
        <p:txBody>
          <a:bodyPr>
            <a:normAutofit fontScale="40000" lnSpcReduction="20000"/>
          </a:bodyPr>
          <a:lstStyle/>
          <a:p>
            <a:pPr fontAlgn="auto">
              <a:spcBef>
                <a:spcPct val="100000"/>
              </a:spcBef>
              <a:buSzPct val="99000"/>
              <a:tabLst/>
            </a:pPr>
            <a:r>
              <a:rPr lang="en-US" kern="1200" dirty="0">
                <a:sym typeface="Arial"/>
              </a:rPr>
              <a:t>Some NGOs are officially designated as support elements to national response capabilities:</a:t>
            </a:r>
          </a:p>
          <a:p>
            <a:pPr marL="254000" lvl="1" indent="-254000" fontAlgn="auto">
              <a:spcBef>
                <a:spcPct val="100000"/>
              </a:spcBef>
              <a:buSzPct val="99000"/>
              <a:buFont typeface="Arial"/>
              <a:buChar char="•"/>
              <a:tabLst/>
            </a:pPr>
            <a:r>
              <a:rPr lang="en-US" b="1" kern="1200" dirty="0">
                <a:ea typeface="+mn-ea"/>
                <a:sym typeface="Arial"/>
              </a:rPr>
              <a:t>The American Red Cross</a:t>
            </a:r>
            <a:r>
              <a:rPr lang="en-US" kern="1200" dirty="0">
                <a:ea typeface="+mn-ea"/>
                <a:sym typeface="Arial"/>
              </a:rPr>
              <a:t> is chartered by Congress to provide relief to survivors of disasters and help people prevent, prepare for, and respond to emergencies. </a:t>
            </a:r>
          </a:p>
          <a:p>
            <a:pPr marL="254000" lvl="1" indent="-254000" fontAlgn="auto">
              <a:spcBef>
                <a:spcPct val="100000"/>
              </a:spcBef>
              <a:buSzPct val="99000"/>
              <a:buFont typeface="Arial"/>
              <a:buChar char="•"/>
              <a:tabLst/>
            </a:pPr>
            <a:r>
              <a:rPr lang="en-US" b="1" kern="1200" dirty="0">
                <a:ea typeface="+mn-ea"/>
                <a:sym typeface="Arial"/>
              </a:rPr>
              <a:t>National Voluntary Organizations Active in Disaster (National VOAD)</a:t>
            </a:r>
            <a:r>
              <a:rPr lang="en-US" kern="1200" dirty="0">
                <a:ea typeface="+mn-ea"/>
                <a:sym typeface="Arial"/>
              </a:rPr>
              <a:t> is an association of organizations that mitigates and alleviates the impact of disasters; provides a forum promoting cooperation, communication, coordination and collaboration; and fosters more effective delivery of services to communities impacted by a disaster. National VOAD is a consortium of over 70 national organizations and 56 territorial and state equivalents.  </a:t>
            </a:r>
          </a:p>
          <a:p>
            <a:pPr marL="254000" lvl="1" indent="-254000" fontAlgn="auto">
              <a:spcBef>
                <a:spcPct val="100000"/>
              </a:spcBef>
              <a:buSzPct val="99000"/>
              <a:buFont typeface="Arial"/>
              <a:buChar char="•"/>
              <a:tabLst/>
            </a:pPr>
            <a:r>
              <a:rPr lang="en-US" b="1" kern="1200" dirty="0">
                <a:ea typeface="+mn-ea"/>
                <a:sym typeface="Arial"/>
              </a:rPr>
              <a:t>National Center for Missing &amp; Exploited Children (NCMEC):</a:t>
            </a:r>
            <a:r>
              <a:rPr lang="en-US" kern="1200" dirty="0">
                <a:ea typeface="+mn-ea"/>
                <a:sym typeface="Arial"/>
              </a:rPr>
              <a:t> Within the NCMEC, the National Emergency Child Locator Center (NECLC) facilitates the expeditious identification of children and their reunification with their families.</a:t>
            </a:r>
          </a:p>
          <a:p>
            <a:pPr>
              <a:spcBef>
                <a:spcPct val="100000"/>
              </a:spcBef>
              <a:buSzPct val="99000"/>
            </a:pPr>
            <a:r>
              <a:rPr lang="en-US" kern="1200" dirty="0">
                <a:sym typeface="Arial"/>
              </a:rPr>
              <a:t>Visit the </a:t>
            </a:r>
            <a:r>
              <a:rPr lang="en-US" kern="1200" dirty="0">
                <a:sym typeface="Arial"/>
                <a:hlinkClick r:id="rId2">
                  <a:extLst>
                    <a:ext uri="{A12FA001-AC4F-418D-AE19-62706E023703}">
                      <ahyp:hlinkClr xmlns:ahyp="http://schemas.microsoft.com/office/drawing/2018/hyperlinkcolor" val="tx"/>
                    </a:ext>
                  </a:extLst>
                </a:hlinkClick>
              </a:rPr>
              <a:t>Volunteer and Donations Management Support Annex</a:t>
            </a:r>
            <a:r>
              <a:rPr lang="en-US" kern="1200" dirty="0">
                <a:sym typeface="Arial"/>
              </a:rPr>
              <a:t> (https://www.fema.gov/media-library/assets/documents/32282) to learn more. </a:t>
            </a:r>
            <a:endParaRPr lang="en-US" dirty="0"/>
          </a:p>
        </p:txBody>
      </p:sp>
      <p:pic>
        <p:nvPicPr>
          <p:cNvPr id="8" name="Content Placeholder 7" descr="American Red Cross worker at a shelter">
            <a:extLst>
              <a:ext uri="{FF2B5EF4-FFF2-40B4-BE49-F238E27FC236}">
                <a16:creationId xmlns:a16="http://schemas.microsoft.com/office/drawing/2014/main" id="{0F7AF9ED-8AE8-4A84-B4C5-C8F1F0140581}"/>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3765059" y="3471863"/>
            <a:ext cx="1613881" cy="2233612"/>
          </a:xfrm>
          <a:prstGeom prst="rect">
            <a:avLst/>
          </a:prstGeom>
        </p:spPr>
      </p:pic>
      <p:sp>
        <p:nvSpPr>
          <p:cNvPr id="9" name="Slide Number Placeholder 8">
            <a:extLst>
              <a:ext uri="{FF2B5EF4-FFF2-40B4-BE49-F238E27FC236}">
                <a16:creationId xmlns:a16="http://schemas.microsoft.com/office/drawing/2014/main" id="{40DCA645-947A-4465-A475-70F6C0EDF153}"/>
              </a:ext>
            </a:extLst>
          </p:cNvPr>
          <p:cNvSpPr>
            <a:spLocks noGrp="1"/>
          </p:cNvSpPr>
          <p:nvPr>
            <p:ph type="sldNum" sz="quarter" idx="12"/>
          </p:nvPr>
        </p:nvSpPr>
        <p:spPr/>
        <p:txBody>
          <a:bodyPr/>
          <a:lstStyle/>
          <a:p>
            <a:pPr>
              <a:spcBef>
                <a:spcPts val="100"/>
              </a:spcBef>
              <a:buSzPct val="99000"/>
            </a:pPr>
            <a:fld id="{9417E11D-4D0C-48C0-93D4-965230B5E8FB}" type="slidenum">
              <a:rPr lang="en-US" smtClean="0"/>
              <a:pPr>
                <a:spcBef>
                  <a:spcPts val="100"/>
                </a:spcBef>
                <a:buSzPct val="99000"/>
              </a:pPr>
              <a:t>8</a:t>
            </a:fld>
            <a:endParaRPr lang="en-US"/>
          </a:p>
        </p:txBody>
      </p:sp>
    </p:spTree>
    <p:extLst>
      <p:ext uri="{BB962C8B-B14F-4D97-AF65-F5344CB8AC3E}">
        <p14:creationId xmlns:p14="http://schemas.microsoft.com/office/powerpoint/2010/main" val="73707710"/>
      </p:ext>
    </p:extLst>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Knowledge Review 1</a:t>
            </a:r>
          </a:p>
        </p:txBody>
      </p:sp>
      <p:sp>
        <p:nvSpPr>
          <p:cNvPr id="3" name="Content Placeholder 2">
            <a:extLst>
              <a:ext uri="{FF2B5EF4-FFF2-40B4-BE49-F238E27FC236}">
                <a16:creationId xmlns:a16="http://schemas.microsoft.com/office/drawing/2014/main" id="{5DF14475-05E0-4795-852A-477FD7A1F636}"/>
              </a:ext>
            </a:extLst>
          </p:cNvPr>
          <p:cNvSpPr>
            <a:spLocks noGrp="1"/>
          </p:cNvSpPr>
          <p:nvPr>
            <p:ph idx="1"/>
          </p:nvPr>
        </p:nvSpPr>
        <p:spPr/>
        <p:txBody>
          <a:bodyPr/>
          <a:lstStyle/>
          <a:p>
            <a:pPr fontAlgn="auto">
              <a:spcBef>
                <a:spcPct val="100000"/>
              </a:spcBef>
              <a:spcAft>
                <a:spcPts val="0"/>
              </a:spcAft>
              <a:buSzPct val="99000"/>
              <a:tabLst/>
            </a:pPr>
            <a:r>
              <a:rPr lang="en-US" kern="1200" dirty="0">
                <a:sym typeface="Arial"/>
              </a:rPr>
              <a:t>What is the role of Private Sector Organizations in incident Response and what are some examples of Private Sector Organization?</a:t>
            </a:r>
          </a:p>
          <a:p>
            <a:pPr fontAlgn="auto">
              <a:spcBef>
                <a:spcPct val="100000"/>
              </a:spcBef>
              <a:spcAft>
                <a:spcPts val="0"/>
              </a:spcAft>
              <a:buSzPct val="99000"/>
              <a:tabLst/>
            </a:pPr>
            <a:r>
              <a:rPr lang="en-US" kern="1200" dirty="0">
                <a:sym typeface="Arial"/>
              </a:rPr>
              <a:t>Be prepared to discuss your answer. </a:t>
            </a:r>
            <a:endParaRPr lang="en-US" dirty="0"/>
          </a:p>
        </p:txBody>
      </p:sp>
      <p:sp>
        <p:nvSpPr>
          <p:cNvPr id="6" name="Slide Number Placeholder 5">
            <a:extLst>
              <a:ext uri="{FF2B5EF4-FFF2-40B4-BE49-F238E27FC236}">
                <a16:creationId xmlns:a16="http://schemas.microsoft.com/office/drawing/2014/main" id="{71882E38-AE2C-4DE4-86C3-607A081890F5}"/>
              </a:ext>
            </a:extLst>
          </p:cNvPr>
          <p:cNvSpPr>
            <a:spLocks noGrp="1"/>
          </p:cNvSpPr>
          <p:nvPr>
            <p:ph type="sldNum" sz="quarter" idx="12"/>
          </p:nvPr>
        </p:nvSpPr>
        <p:spPr/>
        <p:txBody>
          <a:bodyPr/>
          <a:lstStyle/>
          <a:p>
            <a:pPr>
              <a:spcBef>
                <a:spcPts val="100"/>
              </a:spcBef>
              <a:buSzPct val="99000"/>
            </a:pPr>
            <a:fld id="{9417E11D-4D0C-48C0-93D4-965230B5E8FB}" type="slidenum">
              <a:rPr lang="en-US" smtClean="0"/>
              <a:pPr>
                <a:spcBef>
                  <a:spcPts val="100"/>
                </a:spcBef>
                <a:buSzPct val="99000"/>
              </a:pPr>
              <a:t>9</a:t>
            </a:fld>
            <a:endParaRPr lang="en-US"/>
          </a:p>
        </p:txBody>
      </p:sp>
    </p:spTree>
    <p:extLst>
      <p:ext uri="{BB962C8B-B14F-4D97-AF65-F5344CB8AC3E}">
        <p14:creationId xmlns:p14="http://schemas.microsoft.com/office/powerpoint/2010/main" val="4038177963"/>
      </p:ext>
    </p:extLst>
  </p:cSld>
  <p:clrMapOvr>
    <a:masterClrMapping/>
  </p:clrMapOvr>
  <p:transition>
    <p:wipe dir="r"/>
  </p:transition>
</p:sld>
</file>

<file path=ppt/theme/theme1.xml><?xml version="1.0" encoding="utf-8"?>
<a:theme xmlns:a="http://schemas.openxmlformats.org/drawingml/2006/main" name="EMI_PPT">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MI_PPT_V6.potx" id="{87FA236F-5E7C-4F8D-BD1E-D26C03F4BCD1}" vid="{D5C7932F-4394-40C8-ABE7-3049CD3103A1}"/>
    </a:ext>
  </a:extLst>
</a:theme>
</file>

<file path=docProps/app.xml><?xml version="1.0" encoding="utf-8"?>
<Properties xmlns="http://schemas.openxmlformats.org/officeDocument/2006/extended-properties" xmlns:vt="http://schemas.openxmlformats.org/officeDocument/2006/docPropsVTypes">
  <Template>EMI_PPT_V7</Template>
  <TotalTime>0</TotalTime>
  <Words>2160</Words>
  <Application>Microsoft Office PowerPoint</Application>
  <PresentationFormat>On-screen Show (4:3)</PresentationFormat>
  <Paragraphs>131</Paragraphs>
  <Slides>22</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Times New Roman</vt:lpstr>
      <vt:lpstr>Wingdings</vt:lpstr>
      <vt:lpstr>EMI_PPT</vt:lpstr>
      <vt:lpstr>Lesson Overview</vt:lpstr>
      <vt:lpstr>Response Partnerships</vt:lpstr>
      <vt:lpstr>Communities</vt:lpstr>
      <vt:lpstr>Community Involvement Example</vt:lpstr>
      <vt:lpstr>The Private Sector</vt:lpstr>
      <vt:lpstr>Individuals, Families, and Households</vt:lpstr>
      <vt:lpstr>Nongovernmental Organizations (NGOs)</vt:lpstr>
      <vt:lpstr>Nongovernmental Organizations (NGOs), (cont'd)</vt:lpstr>
      <vt:lpstr>Knowledge Review 1</vt:lpstr>
      <vt:lpstr>Knowledge Review 2</vt:lpstr>
      <vt:lpstr>Local Government</vt:lpstr>
      <vt:lpstr>State, Tribal, Territorial, and Insular Area Governments</vt:lpstr>
      <vt:lpstr>State Governments</vt:lpstr>
      <vt:lpstr>State Response: Key Players</vt:lpstr>
      <vt:lpstr>Tribal Governments</vt:lpstr>
      <vt:lpstr>Territory and Insular Area Governments</vt:lpstr>
      <vt:lpstr>Federal Government</vt:lpstr>
      <vt:lpstr>Knowledge Review 2</vt:lpstr>
      <vt:lpstr>Types of Federal Aid (1 of 2)</vt:lpstr>
      <vt:lpstr>Types of Federal Aid (2 of 2)</vt:lpstr>
      <vt:lpstr>Knowledge Review 4</vt:lpstr>
      <vt:lpstr>Lesson 2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2020-08-03T10:49:37Z</dcterms:created>
  <dcterms:modified xsi:type="dcterms:W3CDTF">2022-02-24T15:55:34Z</dcterms:modified>
</cp:coreProperties>
</file>